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52"/>
  </p:notesMasterIdLst>
  <p:handoutMasterIdLst>
    <p:handoutMasterId r:id="rId53"/>
  </p:handoutMasterIdLst>
  <p:sldIdLst>
    <p:sldId id="354" r:id="rId6"/>
    <p:sldId id="383" r:id="rId7"/>
    <p:sldId id="389" r:id="rId8"/>
    <p:sldId id="401" r:id="rId9"/>
    <p:sldId id="402" r:id="rId10"/>
    <p:sldId id="403" r:id="rId11"/>
    <p:sldId id="407" r:id="rId12"/>
    <p:sldId id="408" r:id="rId13"/>
    <p:sldId id="267" r:id="rId14"/>
    <p:sldId id="268" r:id="rId15"/>
    <p:sldId id="409" r:id="rId16"/>
    <p:sldId id="410" r:id="rId17"/>
    <p:sldId id="269" r:id="rId18"/>
    <p:sldId id="270" r:id="rId19"/>
    <p:sldId id="271" r:id="rId20"/>
    <p:sldId id="411" r:id="rId21"/>
    <p:sldId id="412" r:id="rId22"/>
    <p:sldId id="266" r:id="rId23"/>
    <p:sldId id="272" r:id="rId24"/>
    <p:sldId id="273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855" r:id="rId33"/>
    <p:sldId id="856" r:id="rId34"/>
    <p:sldId id="860" r:id="rId35"/>
    <p:sldId id="283" r:id="rId36"/>
    <p:sldId id="284" r:id="rId37"/>
    <p:sldId id="861" r:id="rId38"/>
    <p:sldId id="862" r:id="rId39"/>
    <p:sldId id="866" r:id="rId40"/>
    <p:sldId id="864" r:id="rId41"/>
    <p:sldId id="285" r:id="rId42"/>
    <p:sldId id="404" r:id="rId43"/>
    <p:sldId id="406" r:id="rId44"/>
    <p:sldId id="405" r:id="rId45"/>
    <p:sldId id="867" r:id="rId46"/>
    <p:sldId id="851" r:id="rId47"/>
    <p:sldId id="852" r:id="rId48"/>
    <p:sldId id="853" r:id="rId49"/>
    <p:sldId id="854" r:id="rId50"/>
    <p:sldId id="35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2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919DEC-73B4-40E4-A116-CFBCFEB9A130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CA690E43-5B7D-4D2C-B0F7-738600F256E6}">
      <dgm:prSet phldrT="[Szöveg]" custT="1"/>
      <dgm:spPr>
        <a:solidFill>
          <a:srgbClr val="174194">
            <a:alpha val="50000"/>
          </a:srgbClr>
        </a:solidFill>
      </dgm:spPr>
      <dgm:t>
        <a:bodyPr/>
        <a:lstStyle/>
        <a:p>
          <a:r>
            <a:rPr lang="hu-HU" sz="2000" dirty="0"/>
            <a:t>Domain</a:t>
          </a:r>
        </a:p>
      </dgm:t>
    </dgm:pt>
    <dgm:pt modelId="{01851634-29A6-49A5-9A29-23D80D95CA78}" type="parTrans" cxnId="{EA65B3B8-16B8-47C6-B29C-D6DB3FAE824B}">
      <dgm:prSet/>
      <dgm:spPr/>
      <dgm:t>
        <a:bodyPr/>
        <a:lstStyle/>
        <a:p>
          <a:endParaRPr lang="hu-HU"/>
        </a:p>
      </dgm:t>
    </dgm:pt>
    <dgm:pt modelId="{4A8F6E8B-2F1A-4A3C-A19D-C9481EB165F4}" type="sibTrans" cxnId="{EA65B3B8-16B8-47C6-B29C-D6DB3FAE824B}">
      <dgm:prSet/>
      <dgm:spPr/>
      <dgm:t>
        <a:bodyPr/>
        <a:lstStyle/>
        <a:p>
          <a:endParaRPr lang="hu-HU"/>
        </a:p>
      </dgm:t>
    </dgm:pt>
    <dgm:pt modelId="{4720EEDA-16CA-4EFB-B9EE-BBB3ED16C47C}">
      <dgm:prSet phldrT="[Szöveg]" custT="1"/>
      <dgm:spPr>
        <a:solidFill>
          <a:srgbClr val="6BB745">
            <a:alpha val="50000"/>
          </a:srgbClr>
        </a:solidFill>
      </dgm:spPr>
      <dgm:t>
        <a:bodyPr/>
        <a:lstStyle/>
        <a:p>
          <a:r>
            <a:rPr lang="hu-HU" sz="2000" dirty="0"/>
            <a:t>IT</a:t>
          </a:r>
        </a:p>
      </dgm:t>
    </dgm:pt>
    <dgm:pt modelId="{97486D6E-50D5-4A5B-81AF-7916AB533751}" type="parTrans" cxnId="{5B7C9A11-B102-44F8-8339-00820776EEDD}">
      <dgm:prSet/>
      <dgm:spPr/>
      <dgm:t>
        <a:bodyPr/>
        <a:lstStyle/>
        <a:p>
          <a:endParaRPr lang="hu-HU"/>
        </a:p>
      </dgm:t>
    </dgm:pt>
    <dgm:pt modelId="{DE2CC26C-FEC8-42F4-A54B-862D464EBE10}" type="sibTrans" cxnId="{5B7C9A11-B102-44F8-8339-00820776EEDD}">
      <dgm:prSet/>
      <dgm:spPr/>
      <dgm:t>
        <a:bodyPr/>
        <a:lstStyle/>
        <a:p>
          <a:endParaRPr lang="hu-HU"/>
        </a:p>
      </dgm:t>
    </dgm:pt>
    <dgm:pt modelId="{77F2DAAB-B89D-4714-A61F-78099D5DCA9A}">
      <dgm:prSet phldrT="[Szöveg]" custT="1"/>
      <dgm:spPr/>
      <dgm:t>
        <a:bodyPr/>
        <a:lstStyle/>
        <a:p>
          <a:r>
            <a:rPr lang="hu-HU" sz="2000" dirty="0" err="1"/>
            <a:t>Matema-tika</a:t>
          </a:r>
          <a:endParaRPr lang="hu-HU" sz="2000" dirty="0"/>
        </a:p>
      </dgm:t>
    </dgm:pt>
    <dgm:pt modelId="{67F4325E-E0E4-4587-B85E-DC9EC8BA82E5}" type="parTrans" cxnId="{8FAA6BA7-2A81-4348-9CF9-CE07C2887640}">
      <dgm:prSet/>
      <dgm:spPr/>
      <dgm:t>
        <a:bodyPr/>
        <a:lstStyle/>
        <a:p>
          <a:endParaRPr lang="hu-HU"/>
        </a:p>
      </dgm:t>
    </dgm:pt>
    <dgm:pt modelId="{C152189C-0BA3-45E4-ADA6-8C9037C934D6}" type="sibTrans" cxnId="{8FAA6BA7-2A81-4348-9CF9-CE07C2887640}">
      <dgm:prSet/>
      <dgm:spPr/>
      <dgm:t>
        <a:bodyPr/>
        <a:lstStyle/>
        <a:p>
          <a:endParaRPr lang="hu-HU"/>
        </a:p>
      </dgm:t>
    </dgm:pt>
    <dgm:pt modelId="{CD131769-FBF9-47DC-BCAC-8CA2A8E83A74}" type="pres">
      <dgm:prSet presAssocID="{7E919DEC-73B4-40E4-A116-CFBCFEB9A130}" presName="compositeShape" presStyleCnt="0">
        <dgm:presLayoutVars>
          <dgm:chMax val="7"/>
          <dgm:dir/>
          <dgm:resizeHandles val="exact"/>
        </dgm:presLayoutVars>
      </dgm:prSet>
      <dgm:spPr/>
    </dgm:pt>
    <dgm:pt modelId="{43100F54-7AF9-4EE6-8030-1DE79C3D75B6}" type="pres">
      <dgm:prSet presAssocID="{CA690E43-5B7D-4D2C-B0F7-738600F256E6}" presName="circ1" presStyleLbl="vennNode1" presStyleIdx="0" presStyleCnt="3" custLinFactNeighborY="-1948"/>
      <dgm:spPr/>
    </dgm:pt>
    <dgm:pt modelId="{19AD3C64-9914-488C-ABF5-0F09B07127DF}" type="pres">
      <dgm:prSet presAssocID="{CA690E43-5B7D-4D2C-B0F7-738600F256E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E1C35D5-EEE0-40D5-A3F7-82B52235000E}" type="pres">
      <dgm:prSet presAssocID="{4720EEDA-16CA-4EFB-B9EE-BBB3ED16C47C}" presName="circ2" presStyleLbl="vennNode1" presStyleIdx="1" presStyleCnt="3"/>
      <dgm:spPr/>
    </dgm:pt>
    <dgm:pt modelId="{74C539E7-16B2-4F35-9412-A012440A87D8}" type="pres">
      <dgm:prSet presAssocID="{4720EEDA-16CA-4EFB-B9EE-BBB3ED16C47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F2F295-804F-4229-AB01-A6AE0BEB919D}" type="pres">
      <dgm:prSet presAssocID="{77F2DAAB-B89D-4714-A61F-78099D5DCA9A}" presName="circ3" presStyleLbl="vennNode1" presStyleIdx="2" presStyleCnt="3"/>
      <dgm:spPr/>
    </dgm:pt>
    <dgm:pt modelId="{8CD99DBD-5296-435F-8BB3-54E69EBF9D73}" type="pres">
      <dgm:prSet presAssocID="{77F2DAAB-B89D-4714-A61F-78099D5DCA9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8DD9B03-97F4-48CF-93E2-84B6723D755F}" type="presOf" srcId="{77F2DAAB-B89D-4714-A61F-78099D5DCA9A}" destId="{8CD99DBD-5296-435F-8BB3-54E69EBF9D73}" srcOrd="1" destOrd="0" presId="urn:microsoft.com/office/officeart/2005/8/layout/venn1"/>
    <dgm:cxn modelId="{5B7C9A11-B102-44F8-8339-00820776EEDD}" srcId="{7E919DEC-73B4-40E4-A116-CFBCFEB9A130}" destId="{4720EEDA-16CA-4EFB-B9EE-BBB3ED16C47C}" srcOrd="1" destOrd="0" parTransId="{97486D6E-50D5-4A5B-81AF-7916AB533751}" sibTransId="{DE2CC26C-FEC8-42F4-A54B-862D464EBE10}"/>
    <dgm:cxn modelId="{AAF61620-7BBF-47E1-B260-7C8368E47F6E}" type="presOf" srcId="{CA690E43-5B7D-4D2C-B0F7-738600F256E6}" destId="{43100F54-7AF9-4EE6-8030-1DE79C3D75B6}" srcOrd="0" destOrd="0" presId="urn:microsoft.com/office/officeart/2005/8/layout/venn1"/>
    <dgm:cxn modelId="{22E14B58-88AF-4FA5-96F0-E57AEF2B35FD}" type="presOf" srcId="{7E919DEC-73B4-40E4-A116-CFBCFEB9A130}" destId="{CD131769-FBF9-47DC-BCAC-8CA2A8E83A74}" srcOrd="0" destOrd="0" presId="urn:microsoft.com/office/officeart/2005/8/layout/venn1"/>
    <dgm:cxn modelId="{8FAA6BA7-2A81-4348-9CF9-CE07C2887640}" srcId="{7E919DEC-73B4-40E4-A116-CFBCFEB9A130}" destId="{77F2DAAB-B89D-4714-A61F-78099D5DCA9A}" srcOrd="2" destOrd="0" parTransId="{67F4325E-E0E4-4587-B85E-DC9EC8BA82E5}" sibTransId="{C152189C-0BA3-45E4-ADA6-8C9037C934D6}"/>
    <dgm:cxn modelId="{780381B0-C082-44A6-A713-829C9CCD7480}" type="presOf" srcId="{77F2DAAB-B89D-4714-A61F-78099D5DCA9A}" destId="{8DF2F295-804F-4229-AB01-A6AE0BEB919D}" srcOrd="0" destOrd="0" presId="urn:microsoft.com/office/officeart/2005/8/layout/venn1"/>
    <dgm:cxn modelId="{E1CF13B2-4B0F-4DCC-B6AE-ED326B34291B}" type="presOf" srcId="{4720EEDA-16CA-4EFB-B9EE-BBB3ED16C47C}" destId="{6E1C35D5-EEE0-40D5-A3F7-82B52235000E}" srcOrd="0" destOrd="0" presId="urn:microsoft.com/office/officeart/2005/8/layout/venn1"/>
    <dgm:cxn modelId="{EA65B3B8-16B8-47C6-B29C-D6DB3FAE824B}" srcId="{7E919DEC-73B4-40E4-A116-CFBCFEB9A130}" destId="{CA690E43-5B7D-4D2C-B0F7-738600F256E6}" srcOrd="0" destOrd="0" parTransId="{01851634-29A6-49A5-9A29-23D80D95CA78}" sibTransId="{4A8F6E8B-2F1A-4A3C-A19D-C9481EB165F4}"/>
    <dgm:cxn modelId="{52A77BD2-DFBF-40F2-B548-26325550838D}" type="presOf" srcId="{CA690E43-5B7D-4D2C-B0F7-738600F256E6}" destId="{19AD3C64-9914-488C-ABF5-0F09B07127DF}" srcOrd="1" destOrd="0" presId="urn:microsoft.com/office/officeart/2005/8/layout/venn1"/>
    <dgm:cxn modelId="{AA60C3F1-D8E2-403D-A3AC-142C4405A274}" type="presOf" srcId="{4720EEDA-16CA-4EFB-B9EE-BBB3ED16C47C}" destId="{74C539E7-16B2-4F35-9412-A012440A87D8}" srcOrd="1" destOrd="0" presId="urn:microsoft.com/office/officeart/2005/8/layout/venn1"/>
    <dgm:cxn modelId="{EE649CB9-9806-4AD4-904D-6995D9F8E83F}" type="presParOf" srcId="{CD131769-FBF9-47DC-BCAC-8CA2A8E83A74}" destId="{43100F54-7AF9-4EE6-8030-1DE79C3D75B6}" srcOrd="0" destOrd="0" presId="urn:microsoft.com/office/officeart/2005/8/layout/venn1"/>
    <dgm:cxn modelId="{6CB0E8BC-C073-40E1-8040-F738B2EB2227}" type="presParOf" srcId="{CD131769-FBF9-47DC-BCAC-8CA2A8E83A74}" destId="{19AD3C64-9914-488C-ABF5-0F09B07127DF}" srcOrd="1" destOrd="0" presId="urn:microsoft.com/office/officeart/2005/8/layout/venn1"/>
    <dgm:cxn modelId="{FAE95E2B-8756-480C-862B-433040A27D97}" type="presParOf" srcId="{CD131769-FBF9-47DC-BCAC-8CA2A8E83A74}" destId="{6E1C35D5-EEE0-40D5-A3F7-82B52235000E}" srcOrd="2" destOrd="0" presId="urn:microsoft.com/office/officeart/2005/8/layout/venn1"/>
    <dgm:cxn modelId="{78D6B3AD-099E-416D-9EE9-FCAA13C7C00E}" type="presParOf" srcId="{CD131769-FBF9-47DC-BCAC-8CA2A8E83A74}" destId="{74C539E7-16B2-4F35-9412-A012440A87D8}" srcOrd="3" destOrd="0" presId="urn:microsoft.com/office/officeart/2005/8/layout/venn1"/>
    <dgm:cxn modelId="{8C92672B-8B99-4A73-BAD9-E502777F6965}" type="presParOf" srcId="{CD131769-FBF9-47DC-BCAC-8CA2A8E83A74}" destId="{8DF2F295-804F-4229-AB01-A6AE0BEB919D}" srcOrd="4" destOrd="0" presId="urn:microsoft.com/office/officeart/2005/8/layout/venn1"/>
    <dgm:cxn modelId="{514DD39A-6810-4379-A004-70B0585AB74E}" type="presParOf" srcId="{CD131769-FBF9-47DC-BCAC-8CA2A8E83A74}" destId="{8CD99DBD-5296-435F-8BB3-54E69EBF9D7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00F54-7AF9-4EE6-8030-1DE79C3D75B6}">
      <dsp:nvSpPr>
        <dsp:cNvPr id="0" name=""/>
        <dsp:cNvSpPr/>
      </dsp:nvSpPr>
      <dsp:spPr>
        <a:xfrm>
          <a:off x="952329" y="2151"/>
          <a:ext cx="1589641" cy="1589641"/>
        </a:xfrm>
        <a:prstGeom prst="ellipse">
          <a:avLst/>
        </a:prstGeom>
        <a:solidFill>
          <a:srgbClr val="174194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Domain</a:t>
          </a:r>
        </a:p>
      </dsp:txBody>
      <dsp:txXfrm>
        <a:off x="1164281" y="280338"/>
        <a:ext cx="1165737" cy="715338"/>
      </dsp:txXfrm>
    </dsp:sp>
    <dsp:sp modelId="{6E1C35D5-EEE0-40D5-A3F7-82B52235000E}">
      <dsp:nvSpPr>
        <dsp:cNvPr id="0" name=""/>
        <dsp:cNvSpPr/>
      </dsp:nvSpPr>
      <dsp:spPr>
        <a:xfrm>
          <a:off x="1525925" y="1026643"/>
          <a:ext cx="1589641" cy="1589641"/>
        </a:xfrm>
        <a:prstGeom prst="ellipse">
          <a:avLst/>
        </a:prstGeom>
        <a:solidFill>
          <a:srgbClr val="6BB745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IT</a:t>
          </a:r>
        </a:p>
      </dsp:txBody>
      <dsp:txXfrm>
        <a:off x="2012090" y="1437301"/>
        <a:ext cx="953785" cy="874302"/>
      </dsp:txXfrm>
    </dsp:sp>
    <dsp:sp modelId="{8DF2F295-804F-4229-AB01-A6AE0BEB919D}">
      <dsp:nvSpPr>
        <dsp:cNvPr id="0" name=""/>
        <dsp:cNvSpPr/>
      </dsp:nvSpPr>
      <dsp:spPr>
        <a:xfrm>
          <a:off x="378733" y="1026643"/>
          <a:ext cx="1589641" cy="158964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Matema-tika</a:t>
          </a:r>
          <a:endParaRPr lang="hu-HU" sz="2000" kern="1200" dirty="0"/>
        </a:p>
      </dsp:txBody>
      <dsp:txXfrm>
        <a:off x="528425" y="1437301"/>
        <a:ext cx="953785" cy="874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Emlékeztetőül</a:t>
            </a:r>
            <a:r>
              <a:rPr lang="hu-HU" dirty="0"/>
              <a:t> – adatelemzés folyamata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Azure</a:t>
            </a:r>
            <a:r>
              <a:rPr lang="hu-HU" dirty="0"/>
              <a:t> a Microsoft </a:t>
            </a:r>
            <a:r>
              <a:rPr lang="hu-HU" dirty="0" err="1"/>
              <a:t>Cloud</a:t>
            </a:r>
            <a:r>
              <a:rPr lang="hu-HU" dirty="0"/>
              <a:t> szolgáltatása.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7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Érdemes megbeszélni a hallgatósággal a </a:t>
            </a:r>
            <a:r>
              <a:rPr lang="hu-HU" dirty="0" err="1"/>
              <a:t>cloud</a:t>
            </a:r>
            <a:r>
              <a:rPr lang="hu-HU" dirty="0"/>
              <a:t> szolgáltatások előnyeit, hátrányait. Mikor érdemes </a:t>
            </a:r>
            <a:r>
              <a:rPr lang="hu-HU" dirty="0" err="1"/>
              <a:t>cloud</a:t>
            </a:r>
            <a:r>
              <a:rPr lang="hu-HU" dirty="0"/>
              <a:t> szolgáltatást igénybe venni és mikor </a:t>
            </a:r>
            <a:r>
              <a:rPr lang="hu-HU" dirty="0" err="1"/>
              <a:t>on-premis-et</a:t>
            </a:r>
            <a:r>
              <a:rPr lang="hu-HU" dirty="0"/>
              <a:t>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22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Támogatott fejlesztői nyelvek: https://jupyter.readthedocs.io/en/latest/projects/kernels.html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02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4/23/2019 1:15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23/04/2019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  <p:sldLayoutId id="2147483700" r:id="rId18"/>
    <p:sldLayoutId id="214748370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notebooks.azure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zure.microsoft.com/hu-hu/services/cognitive-services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hu-hu/free/students/" TargetMode="External"/><Relationship Id="rId2" Type="http://schemas.openxmlformats.org/officeDocument/2006/relationships/hyperlink" Target="https://azureforeducation.microsoft.com/hu-hu/Institutions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zure.microsoft.com/en-us/training/" TargetMode="External"/><Relationship Id="rId4" Type="http://schemas.openxmlformats.org/officeDocument/2006/relationships/hyperlink" Target="https://notebooks.azure.com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hu-hu/free/students/#free-products-section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/>
              <a:t>Microsoft </a:t>
            </a:r>
            <a:r>
              <a:rPr lang="hu-HU" sz="2800" dirty="0"/>
              <a:t>elemzési szolgáltatások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627E58-CCED-4E93-95A5-FC47D1D8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Adattisztítás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47F5D0F-45A5-4B8F-AADE-2985B259E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Üres (hiányzó értékek)</a:t>
            </a:r>
          </a:p>
          <a:p>
            <a:pPr lvl="1"/>
            <a:r>
              <a:rPr lang="hu-HU" dirty="0"/>
              <a:t>CTRL + Nyilak: a táblázat elejére-végére, vagy az üres értékhez ugrik (üresnél áll meg)</a:t>
            </a:r>
          </a:p>
          <a:p>
            <a:pPr lvl="1"/>
            <a:r>
              <a:rPr lang="hu-HU" dirty="0"/>
              <a:t>Rendezéssel / Szűrővel</a:t>
            </a:r>
          </a:p>
          <a:p>
            <a:pPr lvl="1"/>
            <a:r>
              <a:rPr lang="hu-HU" dirty="0"/>
              <a:t>Adatok / Ismétlődések eltávolítása</a:t>
            </a:r>
          </a:p>
          <a:p>
            <a:pPr lvl="1"/>
            <a:r>
              <a:rPr lang="hu-HU" dirty="0"/>
              <a:t>Ugrás ablakban (F5)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/>
              <a:t>Irányított… gomb </a:t>
            </a:r>
            <a:r>
              <a:rPr lang="hu-HU" dirty="0">
                <a:sym typeface="Wingdings" panose="05000000000000000000" pitchFamily="2" charset="2"/>
              </a:rPr>
              <a:t> Üres cellák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302636D-7572-4493-ACCB-CECE7B8A1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639" y="4199970"/>
            <a:ext cx="3016835" cy="250562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7DEE6C6-4303-4335-AB46-F10D1556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364" y="3276600"/>
            <a:ext cx="314192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F0046C-DBE0-4CFC-AD1C-F0777B9A5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Speciális karakterek</a:t>
            </a:r>
          </a:p>
        </p:txBody>
      </p:sp>
      <p:sp>
        <p:nvSpPr>
          <p:cNvPr id="4" name="AutoShape 2" descr="Special options in Word 2016">
            <a:extLst>
              <a:ext uri="{FF2B5EF4-FFF2-40B4-BE49-F238E27FC236}">
                <a16:creationId xmlns:a16="http://schemas.microsoft.com/office/drawing/2014/main" id="{F4CEFF85-DBA0-4851-BB10-824ABED3AA7A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3" anchor="t" anchorCtr="0" compatLnSpc="1">
            <a:prstTxWarp prst="textNoShape">
              <a:avLst/>
            </a:prstTxWarp>
            <a:normAutofit/>
          </a:bodyPr>
          <a:lstStyle/>
          <a:p>
            <a:r>
              <a:rPr lang="hu-HU" b="1" dirty="0"/>
              <a:t>^p</a:t>
            </a:r>
            <a:r>
              <a:rPr lang="hu-HU" dirty="0"/>
              <a:t> - </a:t>
            </a:r>
            <a:r>
              <a:rPr lang="hu-HU" dirty="0" err="1"/>
              <a:t>Paragraph</a:t>
            </a:r>
            <a:r>
              <a:rPr lang="hu-HU" dirty="0"/>
              <a:t> Mark</a:t>
            </a:r>
          </a:p>
          <a:p>
            <a:r>
              <a:rPr lang="hu-HU" b="1" dirty="0"/>
              <a:t>^t</a:t>
            </a:r>
            <a:r>
              <a:rPr lang="hu-HU" dirty="0"/>
              <a:t> - Tab </a:t>
            </a:r>
            <a:r>
              <a:rPr lang="hu-HU" dirty="0" err="1"/>
              <a:t>Character</a:t>
            </a:r>
            <a:endParaRPr lang="hu-HU" dirty="0"/>
          </a:p>
          <a:p>
            <a:r>
              <a:rPr lang="hu-HU" b="1" dirty="0"/>
              <a:t>^?</a:t>
            </a:r>
            <a:r>
              <a:rPr lang="hu-HU" dirty="0"/>
              <a:t> -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Character</a:t>
            </a:r>
            <a:endParaRPr lang="hu-HU" dirty="0"/>
          </a:p>
          <a:p>
            <a:r>
              <a:rPr lang="hu-HU" b="1" dirty="0"/>
              <a:t>^#</a:t>
            </a:r>
            <a:r>
              <a:rPr lang="hu-HU" dirty="0"/>
              <a:t> -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Digit</a:t>
            </a:r>
            <a:endParaRPr lang="hu-HU" dirty="0"/>
          </a:p>
          <a:p>
            <a:r>
              <a:rPr lang="hu-HU" b="1" dirty="0"/>
              <a:t>^$</a:t>
            </a:r>
            <a:r>
              <a:rPr lang="hu-HU" dirty="0"/>
              <a:t> -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Letter</a:t>
            </a:r>
            <a:endParaRPr lang="hu-HU" dirty="0"/>
          </a:p>
          <a:p>
            <a:r>
              <a:rPr lang="hu-HU" b="1" dirty="0"/>
              <a:t>^^</a:t>
            </a:r>
            <a:r>
              <a:rPr lang="hu-HU" dirty="0"/>
              <a:t> - </a:t>
            </a:r>
            <a:r>
              <a:rPr lang="hu-HU" dirty="0" err="1"/>
              <a:t>Caret</a:t>
            </a:r>
            <a:r>
              <a:rPr lang="hu-HU" dirty="0"/>
              <a:t> </a:t>
            </a:r>
            <a:r>
              <a:rPr lang="hu-HU" dirty="0" err="1"/>
              <a:t>Character</a:t>
            </a:r>
            <a:endParaRPr lang="hu-HU" dirty="0"/>
          </a:p>
          <a:p>
            <a:r>
              <a:rPr lang="hu-HU" b="1" dirty="0"/>
              <a:t>^u</a:t>
            </a:r>
            <a:r>
              <a:rPr lang="hu-HU" dirty="0"/>
              <a:t> -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Character</a:t>
            </a:r>
            <a:endParaRPr lang="hu-HU" dirty="0"/>
          </a:p>
          <a:p>
            <a:r>
              <a:rPr lang="hu-HU" b="1" dirty="0"/>
              <a:t>^v</a:t>
            </a:r>
            <a:r>
              <a:rPr lang="hu-HU" dirty="0"/>
              <a:t> - </a:t>
            </a:r>
            <a:r>
              <a:rPr lang="hu-HU" dirty="0" err="1"/>
              <a:t>Paragraph</a:t>
            </a:r>
            <a:r>
              <a:rPr lang="hu-HU" dirty="0"/>
              <a:t> </a:t>
            </a:r>
            <a:r>
              <a:rPr lang="hu-HU" dirty="0" err="1"/>
              <a:t>Character</a:t>
            </a:r>
            <a:endParaRPr lang="hu-HU" dirty="0"/>
          </a:p>
          <a:p>
            <a:r>
              <a:rPr lang="hu-HU" b="1" dirty="0"/>
              <a:t>^c</a:t>
            </a:r>
            <a:r>
              <a:rPr lang="hu-HU" dirty="0"/>
              <a:t> - </a:t>
            </a:r>
            <a:r>
              <a:rPr lang="hu-HU" dirty="0" err="1"/>
              <a:t>Clipboard</a:t>
            </a:r>
            <a:r>
              <a:rPr lang="hu-HU" dirty="0"/>
              <a:t> </a:t>
            </a:r>
            <a:r>
              <a:rPr lang="hu-HU" dirty="0" err="1"/>
              <a:t>Contents</a:t>
            </a:r>
            <a:endParaRPr lang="hu-HU" dirty="0"/>
          </a:p>
          <a:p>
            <a:r>
              <a:rPr lang="hu-HU" b="1" dirty="0"/>
              <a:t>^n</a:t>
            </a:r>
            <a:r>
              <a:rPr lang="hu-HU" dirty="0"/>
              <a:t> - </a:t>
            </a:r>
            <a:r>
              <a:rPr lang="hu-HU" dirty="0" err="1"/>
              <a:t>Column</a:t>
            </a:r>
            <a:r>
              <a:rPr lang="hu-HU" dirty="0"/>
              <a:t> </a:t>
            </a:r>
            <a:r>
              <a:rPr lang="hu-HU" dirty="0" err="1"/>
              <a:t>Break</a:t>
            </a:r>
            <a:endParaRPr lang="hu-HU" dirty="0"/>
          </a:p>
          <a:p>
            <a:r>
              <a:rPr lang="hu-HU" b="1" dirty="0"/>
              <a:t>^+</a:t>
            </a:r>
            <a:r>
              <a:rPr lang="hu-HU" dirty="0"/>
              <a:t> - </a:t>
            </a:r>
            <a:r>
              <a:rPr lang="hu-HU" dirty="0" err="1"/>
              <a:t>Em</a:t>
            </a:r>
            <a:r>
              <a:rPr lang="hu-HU" dirty="0"/>
              <a:t> </a:t>
            </a:r>
            <a:r>
              <a:rPr lang="hu-HU" dirty="0" err="1"/>
              <a:t>Dash</a:t>
            </a:r>
            <a:endParaRPr lang="hu-HU" dirty="0"/>
          </a:p>
          <a:p>
            <a:r>
              <a:rPr lang="hu-HU" b="1" dirty="0"/>
              <a:t>^=</a:t>
            </a:r>
            <a:r>
              <a:rPr lang="hu-HU" dirty="0"/>
              <a:t> - </a:t>
            </a:r>
            <a:r>
              <a:rPr lang="hu-HU" dirty="0" err="1"/>
              <a:t>En</a:t>
            </a:r>
            <a:r>
              <a:rPr lang="hu-HU" dirty="0"/>
              <a:t> </a:t>
            </a:r>
            <a:r>
              <a:rPr lang="hu-HU" dirty="0" err="1"/>
              <a:t>Dash</a:t>
            </a:r>
            <a:endParaRPr lang="hu-HU" dirty="0"/>
          </a:p>
          <a:p>
            <a:r>
              <a:rPr lang="hu-HU" b="1" dirty="0"/>
              <a:t>^e</a:t>
            </a:r>
            <a:r>
              <a:rPr lang="hu-HU" dirty="0"/>
              <a:t> - </a:t>
            </a:r>
            <a:r>
              <a:rPr lang="hu-HU" dirty="0" err="1"/>
              <a:t>Endnote</a:t>
            </a:r>
            <a:r>
              <a:rPr lang="hu-HU" dirty="0"/>
              <a:t> Mark</a:t>
            </a:r>
          </a:p>
          <a:p>
            <a:r>
              <a:rPr lang="hu-HU" b="1" dirty="0"/>
              <a:t>^d</a:t>
            </a:r>
            <a:r>
              <a:rPr lang="hu-HU" dirty="0"/>
              <a:t> - </a:t>
            </a:r>
            <a:r>
              <a:rPr lang="hu-HU" dirty="0" err="1"/>
              <a:t>Field</a:t>
            </a:r>
            <a:endParaRPr lang="hu-HU" dirty="0"/>
          </a:p>
          <a:p>
            <a:r>
              <a:rPr lang="hu-HU" b="1" dirty="0"/>
              <a:t>^&amp;</a:t>
            </a:r>
            <a:r>
              <a:rPr lang="hu-HU" dirty="0"/>
              <a:t> - </a:t>
            </a:r>
            <a:r>
              <a:rPr lang="hu-HU" dirty="0" err="1"/>
              <a:t>Find</a:t>
            </a:r>
            <a:r>
              <a:rPr lang="hu-HU" dirty="0"/>
              <a:t> </a:t>
            </a:r>
            <a:r>
              <a:rPr lang="hu-HU" dirty="0" err="1"/>
              <a:t>What</a:t>
            </a:r>
            <a:r>
              <a:rPr lang="hu-HU" dirty="0"/>
              <a:t> Text</a:t>
            </a:r>
          </a:p>
          <a:p>
            <a:r>
              <a:rPr lang="hu-HU" b="1" dirty="0"/>
              <a:t>^f</a:t>
            </a:r>
            <a:r>
              <a:rPr lang="hu-HU" dirty="0"/>
              <a:t> - </a:t>
            </a:r>
            <a:r>
              <a:rPr lang="hu-HU" dirty="0" err="1"/>
              <a:t>Footnote</a:t>
            </a:r>
            <a:r>
              <a:rPr lang="hu-HU" dirty="0"/>
              <a:t> Mark</a:t>
            </a:r>
          </a:p>
          <a:p>
            <a:r>
              <a:rPr lang="hu-HU" b="1" dirty="0"/>
              <a:t>^g</a:t>
            </a:r>
            <a:r>
              <a:rPr lang="hu-HU" dirty="0"/>
              <a:t> - </a:t>
            </a:r>
            <a:r>
              <a:rPr lang="hu-HU" dirty="0" err="1"/>
              <a:t>Graphic</a:t>
            </a:r>
            <a:endParaRPr lang="hu-HU" dirty="0"/>
          </a:p>
          <a:p>
            <a:r>
              <a:rPr lang="hu-HU" b="1" dirty="0"/>
              <a:t>^l</a:t>
            </a:r>
            <a:r>
              <a:rPr lang="hu-HU" dirty="0"/>
              <a:t> - </a:t>
            </a:r>
            <a:r>
              <a:rPr lang="hu-HU" dirty="0" err="1"/>
              <a:t>Manual</a:t>
            </a:r>
            <a:r>
              <a:rPr lang="hu-HU" dirty="0"/>
              <a:t> Line </a:t>
            </a:r>
            <a:r>
              <a:rPr lang="hu-HU" dirty="0" err="1"/>
              <a:t>Break</a:t>
            </a:r>
            <a:endParaRPr lang="hu-HU" dirty="0"/>
          </a:p>
          <a:p>
            <a:r>
              <a:rPr lang="hu-HU" b="1" dirty="0"/>
              <a:t>^m</a:t>
            </a:r>
            <a:r>
              <a:rPr lang="hu-HU" dirty="0"/>
              <a:t> - </a:t>
            </a:r>
            <a:r>
              <a:rPr lang="hu-HU" dirty="0" err="1"/>
              <a:t>Manual</a:t>
            </a:r>
            <a:r>
              <a:rPr lang="hu-HU" dirty="0"/>
              <a:t> Page </a:t>
            </a:r>
            <a:r>
              <a:rPr lang="hu-HU" dirty="0" err="1"/>
              <a:t>Break</a:t>
            </a:r>
            <a:endParaRPr lang="hu-HU" dirty="0"/>
          </a:p>
          <a:p>
            <a:r>
              <a:rPr lang="hu-HU" b="1" dirty="0"/>
              <a:t>^~</a:t>
            </a:r>
            <a:r>
              <a:rPr lang="hu-HU" dirty="0"/>
              <a:t> - </a:t>
            </a:r>
            <a:r>
              <a:rPr lang="hu-HU" dirty="0" err="1"/>
              <a:t>Nonbreaking</a:t>
            </a:r>
            <a:r>
              <a:rPr lang="hu-HU" dirty="0"/>
              <a:t> </a:t>
            </a:r>
            <a:r>
              <a:rPr lang="hu-HU" dirty="0" err="1"/>
              <a:t>Hyphen</a:t>
            </a:r>
            <a:endParaRPr lang="hu-HU" dirty="0"/>
          </a:p>
          <a:p>
            <a:r>
              <a:rPr lang="hu-HU" b="1" dirty="0"/>
              <a:t>^s</a:t>
            </a:r>
            <a:r>
              <a:rPr lang="hu-HU" dirty="0"/>
              <a:t> - </a:t>
            </a:r>
            <a:r>
              <a:rPr lang="hu-HU" dirty="0" err="1"/>
              <a:t>Nonbreaking</a:t>
            </a:r>
            <a:r>
              <a:rPr lang="hu-HU" dirty="0"/>
              <a:t> </a:t>
            </a:r>
            <a:r>
              <a:rPr lang="hu-HU" dirty="0" err="1"/>
              <a:t>Space</a:t>
            </a:r>
            <a:endParaRPr lang="hu-HU" dirty="0"/>
          </a:p>
          <a:p>
            <a:r>
              <a:rPr lang="hu-HU" b="1" dirty="0"/>
              <a:t>^-</a:t>
            </a:r>
            <a:r>
              <a:rPr lang="hu-HU" dirty="0"/>
              <a:t> - </a:t>
            </a:r>
            <a:r>
              <a:rPr lang="hu-HU" dirty="0" err="1"/>
              <a:t>Optional</a:t>
            </a:r>
            <a:r>
              <a:rPr lang="hu-HU" dirty="0"/>
              <a:t> </a:t>
            </a:r>
            <a:r>
              <a:rPr lang="hu-HU" dirty="0" err="1"/>
              <a:t>Hyphen</a:t>
            </a:r>
            <a:endParaRPr lang="hu-HU" dirty="0"/>
          </a:p>
          <a:p>
            <a:r>
              <a:rPr lang="hu-HU" b="1" dirty="0"/>
              <a:t>^b</a:t>
            </a:r>
            <a:r>
              <a:rPr lang="hu-HU" dirty="0"/>
              <a:t> - </a:t>
            </a:r>
            <a:r>
              <a:rPr lang="hu-HU" dirty="0" err="1"/>
              <a:t>Section</a:t>
            </a:r>
            <a:r>
              <a:rPr lang="hu-HU" dirty="0"/>
              <a:t> </a:t>
            </a:r>
            <a:r>
              <a:rPr lang="hu-HU" dirty="0" err="1"/>
              <a:t>Break</a:t>
            </a:r>
            <a:endParaRPr lang="hu-HU" dirty="0"/>
          </a:p>
          <a:p>
            <a:r>
              <a:rPr lang="hu-HU" b="1" dirty="0"/>
              <a:t>^w</a:t>
            </a:r>
            <a:r>
              <a:rPr lang="hu-HU" dirty="0"/>
              <a:t> - White </a:t>
            </a:r>
            <a:r>
              <a:rPr lang="hu-HU" dirty="0" err="1"/>
              <a:t>Space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1395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C516FBB-2213-44D1-8503-EA85D1E6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C8FF1ADD-B5E2-415C-BBF6-04C34E13A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pic>
        <p:nvPicPr>
          <p:cNvPr id="2050" name="Picture 2" descr="https://www.officetooltips.com/images/tips/61_2016/3.png">
            <a:extLst>
              <a:ext uri="{FF2B5EF4-FFF2-40B4-BE49-F238E27FC236}">
                <a16:creationId xmlns:a16="http://schemas.microsoft.com/office/drawing/2014/main" id="{3B2E3139-989F-4DB4-9E35-B23417867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4" y="311298"/>
            <a:ext cx="6270170" cy="611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69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CEAEE1A-D305-4308-A0C3-18FF5C5E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Analysis</a:t>
            </a:r>
            <a:r>
              <a:rPr lang="hu-HU" dirty="0"/>
              <a:t> </a:t>
            </a:r>
            <a:r>
              <a:rPr lang="hu-HU" dirty="0" err="1"/>
              <a:t>Toolpak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49442AB-8B1D-4CE2-9036-5B2FEA119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Adatok / Adatelemzés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A75515D4-CD01-4582-A4B7-1D85EF3E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452" y="4129881"/>
            <a:ext cx="55530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7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A3C531-5A9F-4F21-905B-832E8B4C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7432"/>
            <a:ext cx="10515600" cy="1325563"/>
          </a:xfrm>
        </p:spPr>
        <p:txBody>
          <a:bodyPr/>
          <a:lstStyle/>
          <a:p>
            <a:r>
              <a:rPr lang="hu-HU" dirty="0"/>
              <a:t>Hisztogram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47ECFFB-4BC0-4A50-911B-8C4B86F96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951247"/>
            <a:ext cx="12096750" cy="4391025"/>
          </a:xfrm>
          <a:prstGeom prst="rect">
            <a:avLst/>
          </a:prstGeom>
        </p:spPr>
      </p:pic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6902F39A-89A8-4993-B7CA-E44EA4AE2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41382" y="3429000"/>
            <a:ext cx="56388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43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9F1636-66FC-49AE-91BC-6C4C26CC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Korreláció</a:t>
            </a:r>
          </a:p>
        </p:txBody>
      </p:sp>
      <p:pic>
        <p:nvPicPr>
          <p:cNvPr id="5" name="Tartalom helye 4" descr="A képen beltéri, fal látható&#10;&#10;A leírás teljesen megbízható">
            <a:extLst>
              <a:ext uri="{FF2B5EF4-FFF2-40B4-BE49-F238E27FC236}">
                <a16:creationId xmlns:a16="http://schemas.microsoft.com/office/drawing/2014/main" id="{4A36DD9B-C1B0-4DB7-9D36-4A1DCF024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09" y="2529865"/>
            <a:ext cx="5752381" cy="2942857"/>
          </a:xfrm>
        </p:spPr>
      </p:pic>
    </p:spTree>
    <p:extLst>
      <p:ext uri="{BB962C8B-B14F-4D97-AF65-F5344CB8AC3E}">
        <p14:creationId xmlns:p14="http://schemas.microsoft.com/office/powerpoint/2010/main" val="1429459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43214DAA-ED6C-4797-AC09-ECA2EF03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Kimutatás - </a:t>
            </a:r>
            <a:r>
              <a:rPr lang="hu-HU" dirty="0" err="1"/>
              <a:t>Pivot</a:t>
            </a:r>
            <a:endParaRPr lang="hu-HU" dirty="0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ACE59E4-9C06-46F4-B70C-99A994620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702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704A0751-08B3-4CCD-BD14-0FB6ECB4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Pivot</a:t>
            </a:r>
            <a:r>
              <a:rPr lang="hu-HU" dirty="0"/>
              <a:t> szerkezete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42656A29-969A-4928-A766-720FF8918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5299DC75-14A1-439D-83E1-987DF65A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79" y="1466349"/>
            <a:ext cx="7893467" cy="53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1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56216D4-2870-4A1E-9CF8-EEE237F55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Mikor jó a kimutatás?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9412E12-E802-4970-BB60-D112978C3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Elemzések esetén, ha az adatok mélyére szeretnénk járni</a:t>
            </a:r>
          </a:p>
          <a:p>
            <a:pPr marL="0" indent="0">
              <a:buNone/>
            </a:pPr>
            <a:r>
              <a:rPr lang="hu-HU" dirty="0"/>
              <a:t>Ha ilyen kérdések merülnek fel, akkor a képletek egyszerűen túl lassúak:</a:t>
            </a:r>
          </a:p>
          <a:p>
            <a:r>
              <a:rPr lang="hu-HU" dirty="0"/>
              <a:t>Milyen sörök mennek jól 11 óra után?</a:t>
            </a:r>
          </a:p>
          <a:p>
            <a:r>
              <a:rPr lang="hu-HU" dirty="0"/>
              <a:t>Mennyi sört adtak el január 18-án?</a:t>
            </a:r>
          </a:p>
          <a:p>
            <a:r>
              <a:rPr lang="hu-HU" dirty="0"/>
              <a:t>Melyik a legnépszerűbb sör szombaton, ha a hőmérséklet 10 fok alatt van?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22033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9D2810-BB70-4484-96E1-9F4C4508A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93AA0C3-5D64-4527-B99C-1A3B78D6B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ACB9DDCC-06F5-43C8-AE67-CD82B949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0" y="1295400"/>
            <a:ext cx="5905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3A1C8F1-C864-4188-94F4-4907CDC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Adatelemzés folyamata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F0DF156-A095-4EE3-86FE-74B03150E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EFB240B-BB29-40DE-B7B6-158A77C5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50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779001-4326-4777-AD3C-33E496D18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Este 11 után eladott sörök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19387B-56D4-44EF-BBDF-B9A208D21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331A6D2-1BA5-4B5D-B930-A7CF2066B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8371"/>
            <a:ext cx="12192000" cy="41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82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2775E1-08A5-4EBC-A526-60396F4FC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Gyorsvizsgálat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CDAB418-3E6D-429B-AAAD-0E8B085AD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7433A14-B437-4B0D-9FA7-F6963E79D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53" y="1690688"/>
            <a:ext cx="8410074" cy="473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173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11219C8-2164-484F-87E1-25AB358D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Adatmodell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0F3287A-89F8-4647-93EC-A9B2B0A1D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72" y="1825625"/>
            <a:ext cx="952345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8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A1ED74-2B1D-450D-91B6-EDFBE697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PowerPivot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E1292848-CABA-4E1A-9297-F1C8FBBAE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200" y="1825625"/>
            <a:ext cx="9607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58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038C0C1-D0E2-4D05-B756-4F3FBEF79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90" y="18255"/>
            <a:ext cx="10515600" cy="1325563"/>
          </a:xfrm>
        </p:spPr>
        <p:txBody>
          <a:bodyPr/>
          <a:lstStyle/>
          <a:p>
            <a:r>
              <a:rPr lang="hu-HU" dirty="0" err="1"/>
              <a:t>PowerMap</a:t>
            </a:r>
            <a:r>
              <a:rPr lang="hu-HU" dirty="0"/>
              <a:t> (Beszúrás / 3D térkép)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C090BC2-312E-47CE-B68A-0696AA76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4C1FDB1-29F6-4370-B541-7BDB6915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208"/>
            <a:ext cx="12192000" cy="584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13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35BAF5-BEEE-450D-9666-FA545A7A2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Power</a:t>
            </a:r>
            <a:r>
              <a:rPr lang="hu-HU" dirty="0"/>
              <a:t> </a:t>
            </a:r>
            <a:r>
              <a:rPr lang="hu-HU" dirty="0" err="1"/>
              <a:t>Query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B5EA13-AFF0-4E57-B75B-5040A68FD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0967EFA6-A5A8-4A75-8D84-3A74303C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6" y="1423486"/>
            <a:ext cx="9661358" cy="543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51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5E8CED-A7A6-482A-847E-AD3DBE2A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Power</a:t>
            </a:r>
            <a:r>
              <a:rPr lang="hu-HU" dirty="0"/>
              <a:t> </a:t>
            </a:r>
            <a:r>
              <a:rPr lang="hu-HU" dirty="0" err="1"/>
              <a:t>Query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3CD5F7-B5DC-4B74-9E33-52D865214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31B555F-15B8-416A-A4E8-BA80C01BF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3439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9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BA8B26-8CD3-41F6-AF48-41F8306C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250031"/>
            <a:ext cx="10515600" cy="1325563"/>
          </a:xfrm>
        </p:spPr>
        <p:txBody>
          <a:bodyPr/>
          <a:lstStyle/>
          <a:p>
            <a:r>
              <a:rPr lang="hu-HU" dirty="0" err="1"/>
              <a:t>Power</a:t>
            </a:r>
            <a:r>
              <a:rPr lang="hu-HU" dirty="0"/>
              <a:t> </a:t>
            </a:r>
            <a:r>
              <a:rPr lang="hu-HU" dirty="0" err="1"/>
              <a:t>Query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3472752-8969-4D0F-8136-3EE994E83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EE45D4B-B308-4B09-8E4A-3CC5BB16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33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378647-3DE7-47FD-967C-3E999B9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 </a:t>
            </a:r>
            <a:r>
              <a:rPr lang="hu-HU" dirty="0" err="1"/>
              <a:t>cloud</a:t>
            </a:r>
            <a:r>
              <a:rPr lang="hu-HU" dirty="0"/>
              <a:t>?</a:t>
            </a:r>
          </a:p>
        </p:txBody>
      </p:sp>
      <p:pic>
        <p:nvPicPr>
          <p:cNvPr id="5" name="Tartalom helye 4" descr="A képen objektum látható&#10;&#10;A leírás nagyon megbízható">
            <a:extLst>
              <a:ext uri="{FF2B5EF4-FFF2-40B4-BE49-F238E27FC236}">
                <a16:creationId xmlns:a16="http://schemas.microsoft.com/office/drawing/2014/main" id="{E45552D9-82D6-474E-BA52-6ACCD3853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2519505"/>
            <a:ext cx="6281738" cy="1815814"/>
          </a:xfrm>
        </p:spPr>
      </p:pic>
    </p:spTree>
    <p:extLst>
      <p:ext uri="{BB962C8B-B14F-4D97-AF65-F5344CB8AC3E}">
        <p14:creationId xmlns:p14="http://schemas.microsoft.com/office/powerpoint/2010/main" val="21724167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F8646F-3DF8-4A19-82A7-56DCA969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Milyen előnyei és hátrányai vannak a felhő-szolgáltatások használatának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496A9D-5F67-4294-A1A4-EA215F7DB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Cloud</a:t>
            </a:r>
            <a:r>
              <a:rPr lang="hu-HU" dirty="0"/>
              <a:t> vagy </a:t>
            </a:r>
            <a:r>
              <a:rPr lang="hu-HU" dirty="0" err="1"/>
              <a:t>on-premise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Szedjetek össze 5-5 példát!</a:t>
            </a:r>
          </a:p>
        </p:txBody>
      </p:sp>
    </p:spTree>
    <p:extLst>
      <p:ext uri="{BB962C8B-B14F-4D97-AF65-F5344CB8AC3E}">
        <p14:creationId xmlns:p14="http://schemas.microsoft.com/office/powerpoint/2010/main" val="407343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B210E66C-6113-4950-80EC-6636B7BFD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317485"/>
            <a:ext cx="12122046" cy="417037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Adatok megszerzése, gyűjtése és tárolása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 err="1">
                <a:solidFill>
                  <a:srgbClr val="000000"/>
                </a:solidFill>
              </a:rPr>
              <a:t>Discovery</a:t>
            </a:r>
            <a:r>
              <a:rPr lang="hu-HU" sz="2200" dirty="0">
                <a:solidFill>
                  <a:srgbClr val="000000"/>
                </a:solidFill>
              </a:rPr>
              <a:t> – a </a:t>
            </a:r>
            <a:r>
              <a:rPr lang="hu-HU" sz="2200" dirty="0" err="1">
                <a:solidFill>
                  <a:srgbClr val="000000"/>
                </a:solidFill>
              </a:rPr>
              <a:t>domain</a:t>
            </a:r>
            <a:r>
              <a:rPr lang="hu-HU" sz="2200" dirty="0">
                <a:solidFill>
                  <a:srgbClr val="000000"/>
                </a:solidFill>
              </a:rPr>
              <a:t>, probléma megértése (kérdezzük meg a helyes kérdéseket)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 integrálás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Adatfeldolgozás, előkészítés és tisztítás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Feltáró adatelemzés / Vizuális adatelemzés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Leírók kiválasztása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Egy vagy több potenciális modell és algoritmus kiválasztása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 kiválasztott algoritmusok használata: betanítás, modell építés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Az eredmények mérése és javítása (</a:t>
            </a:r>
            <a:r>
              <a:rPr lang="hu-HU" sz="2200" dirty="0" err="1">
                <a:solidFill>
                  <a:srgbClr val="000000"/>
                </a:solidFill>
              </a:rPr>
              <a:t>validálás</a:t>
            </a:r>
            <a:r>
              <a:rPr lang="hu-HU" sz="2200" dirty="0">
                <a:solidFill>
                  <a:srgbClr val="000000"/>
                </a:solidFill>
              </a:rPr>
              <a:t> és hangolás)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Az eredmények bemutatása – vizualizáció, </a:t>
            </a:r>
            <a:r>
              <a:rPr lang="hu-HU" sz="2200" dirty="0" err="1">
                <a:solidFill>
                  <a:srgbClr val="000000"/>
                </a:solidFill>
              </a:rPr>
              <a:t>storytelling</a:t>
            </a:r>
            <a:endParaRPr lang="hu-HU" sz="2200" dirty="0">
              <a:solidFill>
                <a:srgbClr val="000000"/>
              </a:soli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Elemzési folyamat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1" name="Folyamatábra: Bekötés 10">
            <a:extLst>
              <a:ext uri="{FF2B5EF4-FFF2-40B4-BE49-F238E27FC236}">
                <a16:creationId xmlns:a16="http://schemas.microsoft.com/office/drawing/2014/main" id="{E90BEB34-917D-4098-A028-880090E35686}"/>
              </a:ext>
            </a:extLst>
          </p:cNvPr>
          <p:cNvSpPr/>
          <p:nvPr/>
        </p:nvSpPr>
        <p:spPr>
          <a:xfrm flipV="1">
            <a:off x="5711252" y="2463954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Bekötés 22">
            <a:extLst>
              <a:ext uri="{FF2B5EF4-FFF2-40B4-BE49-F238E27FC236}">
                <a16:creationId xmlns:a16="http://schemas.microsoft.com/office/drawing/2014/main" id="{6FBBDBA6-AA5F-4523-858A-7BE58A389A34}"/>
              </a:ext>
            </a:extLst>
          </p:cNvPr>
          <p:cNvSpPr/>
          <p:nvPr/>
        </p:nvSpPr>
        <p:spPr>
          <a:xfrm flipV="1">
            <a:off x="6058523" y="2463954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D68E1A49-8381-435D-9946-1F5323085FEB}"/>
              </a:ext>
            </a:extLst>
          </p:cNvPr>
          <p:cNvGraphicFramePr/>
          <p:nvPr>
            <p:extLst/>
          </p:nvPr>
        </p:nvGraphicFramePr>
        <p:xfrm>
          <a:off x="8722681" y="24413"/>
          <a:ext cx="3494301" cy="264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Folyamatábra: Bekötés 24">
            <a:extLst>
              <a:ext uri="{FF2B5EF4-FFF2-40B4-BE49-F238E27FC236}">
                <a16:creationId xmlns:a16="http://schemas.microsoft.com/office/drawing/2014/main" id="{B3034519-3D40-41E2-B81B-3ADDAB8ED79D}"/>
              </a:ext>
            </a:extLst>
          </p:cNvPr>
          <p:cNvSpPr/>
          <p:nvPr/>
        </p:nvSpPr>
        <p:spPr>
          <a:xfrm flipV="1">
            <a:off x="9871415" y="2855103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Folyamatábra: Bekötés 25">
            <a:extLst>
              <a:ext uri="{FF2B5EF4-FFF2-40B4-BE49-F238E27FC236}">
                <a16:creationId xmlns:a16="http://schemas.microsoft.com/office/drawing/2014/main" id="{12F88B43-1586-4226-829C-D2F0F5AC2B13}"/>
              </a:ext>
            </a:extLst>
          </p:cNvPr>
          <p:cNvSpPr/>
          <p:nvPr/>
        </p:nvSpPr>
        <p:spPr>
          <a:xfrm flipV="1">
            <a:off x="2524326" y="3248166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olyamatábra: Bekötés 26">
            <a:extLst>
              <a:ext uri="{FF2B5EF4-FFF2-40B4-BE49-F238E27FC236}">
                <a16:creationId xmlns:a16="http://schemas.microsoft.com/office/drawing/2014/main" id="{646FCF5C-F1E8-4001-8C60-151E9595BDA2}"/>
              </a:ext>
            </a:extLst>
          </p:cNvPr>
          <p:cNvSpPr/>
          <p:nvPr/>
        </p:nvSpPr>
        <p:spPr>
          <a:xfrm flipV="1">
            <a:off x="5224189" y="3650675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olyamatábra: Bekötés 27">
            <a:extLst>
              <a:ext uri="{FF2B5EF4-FFF2-40B4-BE49-F238E27FC236}">
                <a16:creationId xmlns:a16="http://schemas.microsoft.com/office/drawing/2014/main" id="{01CD63DC-600F-4E9F-BE44-087950D0EF8E}"/>
              </a:ext>
            </a:extLst>
          </p:cNvPr>
          <p:cNvSpPr/>
          <p:nvPr/>
        </p:nvSpPr>
        <p:spPr>
          <a:xfrm flipV="1">
            <a:off x="6160955" y="4079254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Folyamatábra: Bekötés 28">
            <a:extLst>
              <a:ext uri="{FF2B5EF4-FFF2-40B4-BE49-F238E27FC236}">
                <a16:creationId xmlns:a16="http://schemas.microsoft.com/office/drawing/2014/main" id="{3050B0E6-049A-4E95-AD54-80C8232A2FF4}"/>
              </a:ext>
            </a:extLst>
          </p:cNvPr>
          <p:cNvSpPr/>
          <p:nvPr/>
        </p:nvSpPr>
        <p:spPr>
          <a:xfrm flipV="1">
            <a:off x="5840366" y="4079254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Folyamatábra: Bekötés 29">
            <a:extLst>
              <a:ext uri="{FF2B5EF4-FFF2-40B4-BE49-F238E27FC236}">
                <a16:creationId xmlns:a16="http://schemas.microsoft.com/office/drawing/2014/main" id="{325BA511-7777-403F-B670-97AC42FAF88E}"/>
              </a:ext>
            </a:extLst>
          </p:cNvPr>
          <p:cNvSpPr/>
          <p:nvPr/>
        </p:nvSpPr>
        <p:spPr>
          <a:xfrm flipV="1">
            <a:off x="3186239" y="4490125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Folyamatábra: Bekötés 30">
            <a:extLst>
              <a:ext uri="{FF2B5EF4-FFF2-40B4-BE49-F238E27FC236}">
                <a16:creationId xmlns:a16="http://schemas.microsoft.com/office/drawing/2014/main" id="{A90E70FD-7C76-4B17-BF90-7BD109B5DCB2}"/>
              </a:ext>
            </a:extLst>
          </p:cNvPr>
          <p:cNvSpPr/>
          <p:nvPr/>
        </p:nvSpPr>
        <p:spPr>
          <a:xfrm flipV="1">
            <a:off x="6481544" y="4079254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Folyamatábra: Bekötés 32">
            <a:extLst>
              <a:ext uri="{FF2B5EF4-FFF2-40B4-BE49-F238E27FC236}">
                <a16:creationId xmlns:a16="http://schemas.microsoft.com/office/drawing/2014/main" id="{477E390F-FB7C-4797-A055-10B70A093D67}"/>
              </a:ext>
            </a:extLst>
          </p:cNvPr>
          <p:cNvSpPr/>
          <p:nvPr/>
        </p:nvSpPr>
        <p:spPr>
          <a:xfrm flipV="1">
            <a:off x="7774668" y="4910948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Folyamatábra: Bekötés 33">
            <a:extLst>
              <a:ext uri="{FF2B5EF4-FFF2-40B4-BE49-F238E27FC236}">
                <a16:creationId xmlns:a16="http://schemas.microsoft.com/office/drawing/2014/main" id="{EE1FC5F8-1BA8-4169-89A7-412BAC96791C}"/>
              </a:ext>
            </a:extLst>
          </p:cNvPr>
          <p:cNvSpPr/>
          <p:nvPr/>
        </p:nvSpPr>
        <p:spPr>
          <a:xfrm flipV="1">
            <a:off x="7432391" y="4910948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Folyamatábra: Bekötés 17">
            <a:extLst>
              <a:ext uri="{FF2B5EF4-FFF2-40B4-BE49-F238E27FC236}">
                <a16:creationId xmlns:a16="http://schemas.microsoft.com/office/drawing/2014/main" id="{458471BA-1D56-47DE-A585-CDEAD7A00866}"/>
              </a:ext>
            </a:extLst>
          </p:cNvPr>
          <p:cNvSpPr/>
          <p:nvPr/>
        </p:nvSpPr>
        <p:spPr>
          <a:xfrm flipV="1">
            <a:off x="7217534" y="5710827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Folyamatábra: Bekötés 18">
            <a:extLst>
              <a:ext uri="{FF2B5EF4-FFF2-40B4-BE49-F238E27FC236}">
                <a16:creationId xmlns:a16="http://schemas.microsoft.com/office/drawing/2014/main" id="{DC80AADF-2CD9-4A22-AE60-19CC29989682}"/>
              </a:ext>
            </a:extLst>
          </p:cNvPr>
          <p:cNvSpPr/>
          <p:nvPr/>
        </p:nvSpPr>
        <p:spPr>
          <a:xfrm flipV="1">
            <a:off x="7564805" y="5710827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Folyamatábra: Bekötés 20">
            <a:extLst>
              <a:ext uri="{FF2B5EF4-FFF2-40B4-BE49-F238E27FC236}">
                <a16:creationId xmlns:a16="http://schemas.microsoft.com/office/drawing/2014/main" id="{1DBA31AC-3F41-4857-916E-046D71BBF0C2}"/>
              </a:ext>
            </a:extLst>
          </p:cNvPr>
          <p:cNvSpPr/>
          <p:nvPr/>
        </p:nvSpPr>
        <p:spPr>
          <a:xfrm flipV="1">
            <a:off x="6888699" y="6133167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Bekötés 21">
            <a:extLst>
              <a:ext uri="{FF2B5EF4-FFF2-40B4-BE49-F238E27FC236}">
                <a16:creationId xmlns:a16="http://schemas.microsoft.com/office/drawing/2014/main" id="{1BB02962-AD03-4D0E-AFB1-3C1F941CD14C}"/>
              </a:ext>
            </a:extLst>
          </p:cNvPr>
          <p:cNvSpPr/>
          <p:nvPr/>
        </p:nvSpPr>
        <p:spPr>
          <a:xfrm flipV="1">
            <a:off x="7235970" y="6133167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Folyamatábra: Bekötés 34">
            <a:extLst>
              <a:ext uri="{FF2B5EF4-FFF2-40B4-BE49-F238E27FC236}">
                <a16:creationId xmlns:a16="http://schemas.microsoft.com/office/drawing/2014/main" id="{C7B1B601-C091-43F7-9DF1-9FFFD3FDD18E}"/>
              </a:ext>
            </a:extLst>
          </p:cNvPr>
          <p:cNvSpPr/>
          <p:nvPr/>
        </p:nvSpPr>
        <p:spPr>
          <a:xfrm flipV="1">
            <a:off x="5510594" y="3650675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Folyamatábra: Bekötés 35">
            <a:extLst>
              <a:ext uri="{FF2B5EF4-FFF2-40B4-BE49-F238E27FC236}">
                <a16:creationId xmlns:a16="http://schemas.microsoft.com/office/drawing/2014/main" id="{968291D7-71F6-4A77-AE3D-B8444B064B2D}"/>
              </a:ext>
            </a:extLst>
          </p:cNvPr>
          <p:cNvSpPr/>
          <p:nvPr/>
        </p:nvSpPr>
        <p:spPr>
          <a:xfrm flipV="1">
            <a:off x="2845747" y="4490125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Folyamatábra: Bekötés 36">
            <a:extLst>
              <a:ext uri="{FF2B5EF4-FFF2-40B4-BE49-F238E27FC236}">
                <a16:creationId xmlns:a16="http://schemas.microsoft.com/office/drawing/2014/main" id="{0CEADDD0-50C0-400B-977D-F2D3D1C56E58}"/>
              </a:ext>
            </a:extLst>
          </p:cNvPr>
          <p:cNvSpPr/>
          <p:nvPr/>
        </p:nvSpPr>
        <p:spPr>
          <a:xfrm flipV="1">
            <a:off x="8188328" y="5310092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Folyamatábra: Bekötés 37">
            <a:extLst>
              <a:ext uri="{FF2B5EF4-FFF2-40B4-BE49-F238E27FC236}">
                <a16:creationId xmlns:a16="http://schemas.microsoft.com/office/drawing/2014/main" id="{6FB199BB-FD66-4C5E-A978-E68EBE842E8A}"/>
              </a:ext>
            </a:extLst>
          </p:cNvPr>
          <p:cNvSpPr/>
          <p:nvPr/>
        </p:nvSpPr>
        <p:spPr>
          <a:xfrm flipV="1">
            <a:off x="7846051" y="5310092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0740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48B42B-9939-4A96-8ADF-33516443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Microsoft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Platform</a:t>
            </a:r>
          </a:p>
        </p:txBody>
      </p:sp>
      <p:pic>
        <p:nvPicPr>
          <p:cNvPr id="6" name="Tartalom helye 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5BA3DD53-E702-45AB-AB59-195B3C884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067" y="1380123"/>
            <a:ext cx="8418688" cy="4735512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B25EC5-CA4E-426D-8359-2A4654B5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37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>
            <a:extLst>
              <a:ext uri="{FF2B5EF4-FFF2-40B4-BE49-F238E27FC236}">
                <a16:creationId xmlns:a16="http://schemas.microsoft.com/office/drawing/2014/main" id="{F5C3B855-E4A7-4CE2-9422-0C1DCA7C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Felhőszolgáltatás modellek</a:t>
            </a:r>
          </a:p>
        </p:txBody>
      </p:sp>
      <p:pic>
        <p:nvPicPr>
          <p:cNvPr id="11" name="Kép 10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B8C24D1-CFF7-4683-A080-B0786C653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9" b="7190"/>
          <a:stretch/>
        </p:blipFill>
        <p:spPr>
          <a:xfrm>
            <a:off x="0" y="1354708"/>
            <a:ext cx="12192000" cy="50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4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FDB91-5BA0-49DA-9DF3-E99D4F3C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szolgáltatások</a:t>
            </a:r>
          </a:p>
        </p:txBody>
      </p:sp>
      <p:pic>
        <p:nvPicPr>
          <p:cNvPr id="5" name="Tartalom helye 4" descr="A képen szekrény, eredményjelző tábla, monitor, bútor látható&#10;&#10;A leírás nagyon megbízható">
            <a:extLst>
              <a:ext uri="{FF2B5EF4-FFF2-40B4-BE49-F238E27FC236}">
                <a16:creationId xmlns:a16="http://schemas.microsoft.com/office/drawing/2014/main" id="{3043AA81-9125-4DD1-B600-F5C81D6FD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132" y="1010390"/>
            <a:ext cx="10197735" cy="5743186"/>
          </a:xfrm>
        </p:spPr>
      </p:pic>
    </p:spTree>
    <p:extLst>
      <p:ext uri="{BB962C8B-B14F-4D97-AF65-F5344CB8AC3E}">
        <p14:creationId xmlns:p14="http://schemas.microsoft.com/office/powerpoint/2010/main" val="3139539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A079EA-261B-4A8F-8B3D-4DB270B3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Jupyter</a:t>
            </a:r>
            <a:r>
              <a:rPr lang="hu-HU" dirty="0"/>
              <a:t> </a:t>
            </a:r>
            <a:r>
              <a:rPr lang="hu-HU" dirty="0" err="1"/>
              <a:t>Notebooks</a:t>
            </a:r>
            <a:endParaRPr lang="hu-HU" dirty="0"/>
          </a:p>
        </p:txBody>
      </p:sp>
      <p:pic>
        <p:nvPicPr>
          <p:cNvPr id="6" name="Tartalom helye 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E9C23FD-A691-4F06-9DC7-DB73A522F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181" y="1316038"/>
            <a:ext cx="8418688" cy="4735512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9FBD92F-CCD3-43E9-9D22-7E6B9B31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8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EE201A-23BF-4F56-A3DE-00E684B1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Jupyter</a:t>
            </a:r>
            <a:r>
              <a:rPr lang="hu-HU" dirty="0"/>
              <a:t> Notebook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563409-8796-4C6D-82D2-3FDAD47D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5676317" cy="4736186"/>
          </a:xfrm>
        </p:spPr>
        <p:txBody>
          <a:bodyPr/>
          <a:lstStyle/>
          <a:p>
            <a:r>
              <a:rPr lang="hu-HU" dirty="0"/>
              <a:t>Interaktív notebook típusú fejlesztői környezet</a:t>
            </a:r>
          </a:p>
          <a:p>
            <a:pPr lvl="1"/>
            <a:r>
              <a:rPr lang="hu-HU" dirty="0"/>
              <a:t>Szövegszerkesztő (dokumentáció)</a:t>
            </a:r>
          </a:p>
          <a:p>
            <a:pPr lvl="1"/>
            <a:r>
              <a:rPr lang="hu-HU" dirty="0"/>
              <a:t>Kernel adott programozási nyelv fejlesztéséhez – </a:t>
            </a:r>
            <a:r>
              <a:rPr lang="hu-HU" dirty="0" err="1"/>
              <a:t>inline</a:t>
            </a:r>
            <a:r>
              <a:rPr lang="hu-HU" dirty="0"/>
              <a:t> futtatással</a:t>
            </a:r>
          </a:p>
          <a:p>
            <a:pPr lvl="1"/>
            <a:r>
              <a:rPr lang="hu-HU" dirty="0"/>
              <a:t>HTML </a:t>
            </a:r>
            <a:r>
              <a:rPr lang="hu-HU" dirty="0" err="1"/>
              <a:t>renderelő</a:t>
            </a:r>
            <a:r>
              <a:rPr lang="hu-HU" dirty="0"/>
              <a:t> motor az eredmények megjelenítéséhez</a:t>
            </a:r>
          </a:p>
          <a:p>
            <a:r>
              <a:rPr lang="hu-HU" dirty="0"/>
              <a:t>Python, R és számos egyéb nyelvet támogat</a:t>
            </a:r>
          </a:p>
          <a:p>
            <a:r>
              <a:rPr lang="hu-HU" dirty="0"/>
              <a:t>Data Science platform</a:t>
            </a:r>
          </a:p>
          <a:p>
            <a:r>
              <a:rPr lang="hu-HU" dirty="0"/>
              <a:t>Nyílt forráskódú</a:t>
            </a:r>
          </a:p>
          <a:p>
            <a:r>
              <a:rPr lang="hu-HU" dirty="0"/>
              <a:t>Böngészőben fut, de lehet felhős, vagy </a:t>
            </a:r>
            <a:r>
              <a:rPr lang="hu-HU" dirty="0" err="1"/>
              <a:t>on-premise</a:t>
            </a:r>
            <a:r>
              <a:rPr lang="hu-HU" dirty="0"/>
              <a:t> is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8DE686E-CB1D-4A7D-BA31-CE0BBCC8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67C6A23-546F-4C45-8717-81E52042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64" y="1315622"/>
            <a:ext cx="4624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70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605857-52BB-41A8-A45A-92449C49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7AD91A-D045-4FC7-8089-A17BC03B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https://notebooks.azure.com/</a:t>
            </a:r>
            <a:r>
              <a:rPr lang="hu-HU" dirty="0"/>
              <a:t> </a:t>
            </a:r>
          </a:p>
          <a:p>
            <a:r>
              <a:rPr lang="hu-HU" dirty="0" err="1"/>
              <a:t>Jupyter</a:t>
            </a:r>
            <a:r>
              <a:rPr lang="hu-HU" dirty="0"/>
              <a:t> Notebook integrálva az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szolgáltatás tárába.</a:t>
            </a:r>
          </a:p>
          <a:p>
            <a:r>
              <a:rPr lang="hu-HU" dirty="0"/>
              <a:t>Python, R és F# nyelveket támogat.</a:t>
            </a:r>
          </a:p>
          <a:p>
            <a:r>
              <a:rPr lang="hu-HU" dirty="0"/>
              <a:t>Ingyenes.</a:t>
            </a:r>
          </a:p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tárhely egyszerűen elérhető.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9984601-58B1-4C15-9EC0-593A3778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F5D9737-C0D5-4B21-A289-DD0B2F62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46" y="2984219"/>
            <a:ext cx="6728684" cy="355469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29880D-84D7-46FB-A92E-4A35F63CD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24" y="2139249"/>
            <a:ext cx="5873320" cy="3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24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E5D9E18-2188-42EE-95B8-CF992F8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36</a:t>
            </a:fld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07DE65AA-9929-4340-A214-0B0EC2C8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4" y="143729"/>
            <a:ext cx="10972800" cy="1311128"/>
          </a:xfrm>
        </p:spPr>
        <p:txBody>
          <a:bodyPr>
            <a:normAutofit fontScale="90000"/>
          </a:bodyPr>
          <a:lstStyle/>
          <a:p>
            <a:r>
              <a:rPr lang="it-IT" dirty="0"/>
              <a:t>Cortana Analytics Suite</a:t>
            </a:r>
            <a:endParaRPr lang="hu-HU" dirty="0"/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AB06FC5-0119-4781-90C9-3ABA212EA62E}"/>
              </a:ext>
            </a:extLst>
          </p:cNvPr>
          <p:cNvGrpSpPr/>
          <p:nvPr/>
        </p:nvGrpSpPr>
        <p:grpSpPr>
          <a:xfrm>
            <a:off x="10403224" y="2613669"/>
            <a:ext cx="463664" cy="2133427"/>
            <a:chOff x="10611830" y="3082745"/>
            <a:chExt cx="472961" cy="2176206"/>
          </a:xfrm>
        </p:grpSpPr>
        <p:cxnSp>
          <p:nvCxnSpPr>
            <p:cNvPr id="7" name="Straight Connector 103">
              <a:extLst>
                <a:ext uri="{FF2B5EF4-FFF2-40B4-BE49-F238E27FC236}">
                  <a16:creationId xmlns:a16="http://schemas.microsoft.com/office/drawing/2014/main" id="{586CCDC6-9CA8-4A53-ACB1-C221A969053C}"/>
                </a:ext>
              </a:extLst>
            </p:cNvPr>
            <p:cNvCxnSpPr/>
            <p:nvPr/>
          </p:nvCxnSpPr>
          <p:spPr>
            <a:xfrm>
              <a:off x="10826434" y="3082745"/>
              <a:ext cx="6378" cy="2169658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8" name="Straight Connector 104">
              <a:extLst>
                <a:ext uri="{FF2B5EF4-FFF2-40B4-BE49-F238E27FC236}">
                  <a16:creationId xmlns:a16="http://schemas.microsoft.com/office/drawing/2014/main" id="{93164036-52B5-4FBE-A60C-BADC60A24B11}"/>
                </a:ext>
              </a:extLst>
            </p:cNvPr>
            <p:cNvCxnSpPr/>
            <p:nvPr/>
          </p:nvCxnSpPr>
          <p:spPr>
            <a:xfrm>
              <a:off x="10611830" y="3082745"/>
              <a:ext cx="214604" cy="1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9" name="Straight Connector 107">
              <a:extLst>
                <a:ext uri="{FF2B5EF4-FFF2-40B4-BE49-F238E27FC236}">
                  <a16:creationId xmlns:a16="http://schemas.microsoft.com/office/drawing/2014/main" id="{AC4B0C7A-AE14-4AD9-A40A-E8358CB32D0F}"/>
                </a:ext>
              </a:extLst>
            </p:cNvPr>
            <p:cNvCxnSpPr/>
            <p:nvPr/>
          </p:nvCxnSpPr>
          <p:spPr>
            <a:xfrm flipV="1">
              <a:off x="10611830" y="5258632"/>
              <a:ext cx="214604" cy="319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04B851A4-AAFF-478E-A019-3A774D3CB218}"/>
                </a:ext>
              </a:extLst>
            </p:cNvPr>
            <p:cNvCxnSpPr>
              <a:stCxn id="48" idx="3"/>
            </p:cNvCxnSpPr>
            <p:nvPr/>
          </p:nvCxnSpPr>
          <p:spPr>
            <a:xfrm flipV="1">
              <a:off x="10675765" y="4402623"/>
              <a:ext cx="409026" cy="2906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</p:grpSp>
      <p:cxnSp>
        <p:nvCxnSpPr>
          <p:cNvPr id="11" name="Straight Connector 112">
            <a:extLst>
              <a:ext uri="{FF2B5EF4-FFF2-40B4-BE49-F238E27FC236}">
                <a16:creationId xmlns:a16="http://schemas.microsoft.com/office/drawing/2014/main" id="{2D7AAE06-02C6-4657-966C-7453B5DEC4FB}"/>
              </a:ext>
            </a:extLst>
          </p:cNvPr>
          <p:cNvCxnSpPr/>
          <p:nvPr/>
        </p:nvCxnSpPr>
        <p:spPr>
          <a:xfrm flipV="1">
            <a:off x="10410835" y="5444085"/>
            <a:ext cx="520199" cy="6391"/>
          </a:xfrm>
          <a:prstGeom prst="line">
            <a:avLst/>
          </a:prstGeom>
          <a:noFill/>
          <a:ln w="22225" cap="sq" cmpd="sng" algn="ctr">
            <a:solidFill>
              <a:sysClr val="window" lastClr="FFFFFF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12" name="Group 15">
            <a:extLst>
              <a:ext uri="{FF2B5EF4-FFF2-40B4-BE49-F238E27FC236}">
                <a16:creationId xmlns:a16="http://schemas.microsoft.com/office/drawing/2014/main" id="{344E7BEA-BF40-49C9-9267-64001A910379}"/>
              </a:ext>
            </a:extLst>
          </p:cNvPr>
          <p:cNvGrpSpPr/>
          <p:nvPr/>
        </p:nvGrpSpPr>
        <p:grpSpPr>
          <a:xfrm>
            <a:off x="8370176" y="5298132"/>
            <a:ext cx="2095723" cy="986067"/>
            <a:chOff x="8538017" y="4739224"/>
            <a:chExt cx="2137748" cy="1005840"/>
          </a:xfrm>
        </p:grpSpPr>
        <p:sp>
          <p:nvSpPr>
            <p:cNvPr id="13" name="Rectangle 44">
              <a:extLst>
                <a:ext uri="{FF2B5EF4-FFF2-40B4-BE49-F238E27FC236}">
                  <a16:creationId xmlns:a16="http://schemas.microsoft.com/office/drawing/2014/main" id="{2A1926C0-958E-4A01-A730-54063D9ECA9D}"/>
                </a:ext>
              </a:extLst>
            </p:cNvPr>
            <p:cNvSpPr/>
            <p:nvPr/>
          </p:nvSpPr>
          <p:spPr bwMode="auto">
            <a:xfrm>
              <a:off x="8538017" y="4739224"/>
              <a:ext cx="2137748" cy="1005840"/>
            </a:xfrm>
            <a:prstGeom prst="rect">
              <a:avLst/>
            </a:prstGeom>
            <a:solidFill>
              <a:srgbClr val="003C6C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Business Scenarios</a:t>
              </a:r>
            </a:p>
          </p:txBody>
        </p:sp>
        <p:sp>
          <p:nvSpPr>
            <p:cNvPr id="14" name="Rectangle 128">
              <a:extLst>
                <a:ext uri="{FF2B5EF4-FFF2-40B4-BE49-F238E27FC236}">
                  <a16:creationId xmlns:a16="http://schemas.microsoft.com/office/drawing/2014/main" id="{32EA2D30-4661-45BE-87B6-300A85DB8675}"/>
                </a:ext>
              </a:extLst>
            </p:cNvPr>
            <p:cNvSpPr/>
            <p:nvPr/>
          </p:nvSpPr>
          <p:spPr>
            <a:xfrm>
              <a:off x="9204618" y="5056791"/>
              <a:ext cx="1357304" cy="647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Recommendations,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customer churn,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forecasting, etc.</a:t>
              </a:r>
            </a:p>
          </p:txBody>
        </p:sp>
        <p:grpSp>
          <p:nvGrpSpPr>
            <p:cNvPr id="15" name="Group 127">
              <a:extLst>
                <a:ext uri="{FF2B5EF4-FFF2-40B4-BE49-F238E27FC236}">
                  <a16:creationId xmlns:a16="http://schemas.microsoft.com/office/drawing/2014/main" id="{A06A4E93-59BC-4F65-916A-7575BAD59F11}"/>
                </a:ext>
              </a:extLst>
            </p:cNvPr>
            <p:cNvGrpSpPr/>
            <p:nvPr/>
          </p:nvGrpSpPr>
          <p:grpSpPr>
            <a:xfrm>
              <a:off x="8754885" y="5208429"/>
              <a:ext cx="433307" cy="352792"/>
              <a:chOff x="-2530475" y="305948"/>
              <a:chExt cx="1119187" cy="911226"/>
            </a:xfrm>
            <a:solidFill>
              <a:sysClr val="window" lastClr="FFFFFF"/>
            </a:solidFill>
          </p:grpSpPr>
          <p:sp>
            <p:nvSpPr>
              <p:cNvPr id="16" name="Freeform 31">
                <a:extLst>
                  <a:ext uri="{FF2B5EF4-FFF2-40B4-BE49-F238E27FC236}">
                    <a16:creationId xmlns:a16="http://schemas.microsoft.com/office/drawing/2014/main" id="{C2ED2DE3-B08E-408B-B828-72CF672795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530475" y="305948"/>
                <a:ext cx="1119187" cy="622300"/>
              </a:xfrm>
              <a:custGeom>
                <a:avLst/>
                <a:gdLst>
                  <a:gd name="T0" fmla="*/ 296 w 296"/>
                  <a:gd name="T1" fmla="*/ 24 h 164"/>
                  <a:gd name="T2" fmla="*/ 290 w 296"/>
                  <a:gd name="T3" fmla="*/ 24 h 164"/>
                  <a:gd name="T4" fmla="*/ 288 w 296"/>
                  <a:gd name="T5" fmla="*/ 149 h 164"/>
                  <a:gd name="T6" fmla="*/ 291 w 296"/>
                  <a:gd name="T7" fmla="*/ 154 h 164"/>
                  <a:gd name="T8" fmla="*/ 287 w 296"/>
                  <a:gd name="T9" fmla="*/ 164 h 164"/>
                  <a:gd name="T10" fmla="*/ 9 w 296"/>
                  <a:gd name="T11" fmla="*/ 164 h 164"/>
                  <a:gd name="T12" fmla="*/ 9 w 296"/>
                  <a:gd name="T13" fmla="*/ 24 h 164"/>
                  <a:gd name="T14" fmla="*/ 0 w 296"/>
                  <a:gd name="T15" fmla="*/ 24 h 164"/>
                  <a:gd name="T16" fmla="*/ 0 w 296"/>
                  <a:gd name="T17" fmla="*/ 0 h 164"/>
                  <a:gd name="T18" fmla="*/ 296 w 296"/>
                  <a:gd name="T19" fmla="*/ 0 h 164"/>
                  <a:gd name="T20" fmla="*/ 296 w 296"/>
                  <a:gd name="T21" fmla="*/ 24 h 164"/>
                  <a:gd name="T22" fmla="*/ 32 w 296"/>
                  <a:gd name="T23" fmla="*/ 139 h 164"/>
                  <a:gd name="T24" fmla="*/ 264 w 296"/>
                  <a:gd name="T25" fmla="*/ 139 h 164"/>
                  <a:gd name="T26" fmla="*/ 264 w 296"/>
                  <a:gd name="T27" fmla="*/ 27 h 164"/>
                  <a:gd name="T28" fmla="*/ 263 w 296"/>
                  <a:gd name="T29" fmla="*/ 25 h 164"/>
                  <a:gd name="T30" fmla="*/ 263 w 296"/>
                  <a:gd name="T31" fmla="*/ 25 h 164"/>
                  <a:gd name="T32" fmla="*/ 32 w 296"/>
                  <a:gd name="T33" fmla="*/ 25 h 164"/>
                  <a:gd name="T34" fmla="*/ 32 w 296"/>
                  <a:gd name="T35" fmla="*/ 13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6" h="164">
                    <a:moveTo>
                      <a:pt x="296" y="24"/>
                    </a:moveTo>
                    <a:cubicBezTo>
                      <a:pt x="294" y="24"/>
                      <a:pt x="292" y="24"/>
                      <a:pt x="290" y="24"/>
                    </a:cubicBezTo>
                    <a:cubicBezTo>
                      <a:pt x="288" y="34"/>
                      <a:pt x="287" y="134"/>
                      <a:pt x="288" y="149"/>
                    </a:cubicBezTo>
                    <a:cubicBezTo>
                      <a:pt x="288" y="151"/>
                      <a:pt x="290" y="152"/>
                      <a:pt x="291" y="154"/>
                    </a:cubicBezTo>
                    <a:cubicBezTo>
                      <a:pt x="290" y="157"/>
                      <a:pt x="288" y="160"/>
                      <a:pt x="287" y="164"/>
                    </a:cubicBezTo>
                    <a:cubicBezTo>
                      <a:pt x="195" y="164"/>
                      <a:pt x="102" y="164"/>
                      <a:pt x="9" y="164"/>
                    </a:cubicBezTo>
                    <a:cubicBezTo>
                      <a:pt x="9" y="118"/>
                      <a:pt x="9" y="72"/>
                      <a:pt x="9" y="24"/>
                    </a:cubicBezTo>
                    <a:cubicBezTo>
                      <a:pt x="5" y="24"/>
                      <a:pt x="2" y="24"/>
                      <a:pt x="0" y="24"/>
                    </a:cubicBezTo>
                    <a:cubicBezTo>
                      <a:pt x="0" y="16"/>
                      <a:pt x="0" y="8"/>
                      <a:pt x="0" y="0"/>
                    </a:cubicBezTo>
                    <a:cubicBezTo>
                      <a:pt x="99" y="0"/>
                      <a:pt x="197" y="0"/>
                      <a:pt x="296" y="0"/>
                    </a:cubicBezTo>
                    <a:cubicBezTo>
                      <a:pt x="296" y="8"/>
                      <a:pt x="296" y="16"/>
                      <a:pt x="296" y="24"/>
                    </a:cubicBezTo>
                    <a:close/>
                    <a:moveTo>
                      <a:pt x="32" y="139"/>
                    </a:moveTo>
                    <a:cubicBezTo>
                      <a:pt x="110" y="139"/>
                      <a:pt x="187" y="139"/>
                      <a:pt x="264" y="139"/>
                    </a:cubicBezTo>
                    <a:cubicBezTo>
                      <a:pt x="264" y="102"/>
                      <a:pt x="264" y="64"/>
                      <a:pt x="264" y="27"/>
                    </a:cubicBezTo>
                    <a:cubicBezTo>
                      <a:pt x="264" y="27"/>
                      <a:pt x="264" y="26"/>
                      <a:pt x="263" y="25"/>
                    </a:cubicBezTo>
                    <a:cubicBezTo>
                      <a:pt x="263" y="25"/>
                      <a:pt x="262" y="24"/>
                      <a:pt x="263" y="25"/>
                    </a:cubicBezTo>
                    <a:cubicBezTo>
                      <a:pt x="186" y="25"/>
                      <a:pt x="109" y="25"/>
                      <a:pt x="32" y="25"/>
                    </a:cubicBezTo>
                    <a:cubicBezTo>
                      <a:pt x="32" y="63"/>
                      <a:pt x="32" y="101"/>
                      <a:pt x="32" y="1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B96AE4F1-B167-4AFD-A250-33A6F6006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12975" y="961586"/>
                <a:ext cx="514350" cy="255588"/>
              </a:xfrm>
              <a:custGeom>
                <a:avLst/>
                <a:gdLst>
                  <a:gd name="T0" fmla="*/ 0 w 136"/>
                  <a:gd name="T1" fmla="*/ 67 h 67"/>
                  <a:gd name="T2" fmla="*/ 0 w 136"/>
                  <a:gd name="T3" fmla="*/ 52 h 67"/>
                  <a:gd name="T4" fmla="*/ 27 w 136"/>
                  <a:gd name="T5" fmla="*/ 51 h 67"/>
                  <a:gd name="T6" fmla="*/ 55 w 136"/>
                  <a:gd name="T7" fmla="*/ 51 h 67"/>
                  <a:gd name="T8" fmla="*/ 55 w 136"/>
                  <a:gd name="T9" fmla="*/ 0 h 67"/>
                  <a:gd name="T10" fmla="*/ 79 w 136"/>
                  <a:gd name="T11" fmla="*/ 0 h 67"/>
                  <a:gd name="T12" fmla="*/ 79 w 136"/>
                  <a:gd name="T13" fmla="*/ 50 h 67"/>
                  <a:gd name="T14" fmla="*/ 107 w 136"/>
                  <a:gd name="T15" fmla="*/ 51 h 67"/>
                  <a:gd name="T16" fmla="*/ 136 w 136"/>
                  <a:gd name="T17" fmla="*/ 51 h 67"/>
                  <a:gd name="T18" fmla="*/ 136 w 136"/>
                  <a:gd name="T19" fmla="*/ 67 h 67"/>
                  <a:gd name="T20" fmla="*/ 0 w 136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67">
                    <a:moveTo>
                      <a:pt x="0" y="67"/>
                    </a:moveTo>
                    <a:cubicBezTo>
                      <a:pt x="0" y="62"/>
                      <a:pt x="0" y="58"/>
                      <a:pt x="0" y="52"/>
                    </a:cubicBezTo>
                    <a:cubicBezTo>
                      <a:pt x="9" y="50"/>
                      <a:pt x="18" y="51"/>
                      <a:pt x="27" y="51"/>
                    </a:cubicBezTo>
                    <a:cubicBezTo>
                      <a:pt x="36" y="51"/>
                      <a:pt x="45" y="51"/>
                      <a:pt x="55" y="51"/>
                    </a:cubicBezTo>
                    <a:cubicBezTo>
                      <a:pt x="55" y="34"/>
                      <a:pt x="55" y="18"/>
                      <a:pt x="55" y="0"/>
                    </a:cubicBezTo>
                    <a:cubicBezTo>
                      <a:pt x="63" y="0"/>
                      <a:pt x="71" y="0"/>
                      <a:pt x="79" y="0"/>
                    </a:cubicBezTo>
                    <a:cubicBezTo>
                      <a:pt x="79" y="16"/>
                      <a:pt x="79" y="33"/>
                      <a:pt x="79" y="50"/>
                    </a:cubicBezTo>
                    <a:cubicBezTo>
                      <a:pt x="89" y="52"/>
                      <a:pt x="98" y="51"/>
                      <a:pt x="107" y="51"/>
                    </a:cubicBezTo>
                    <a:cubicBezTo>
                      <a:pt x="116" y="51"/>
                      <a:pt x="125" y="51"/>
                      <a:pt x="136" y="51"/>
                    </a:cubicBezTo>
                    <a:cubicBezTo>
                      <a:pt x="136" y="57"/>
                      <a:pt x="136" y="62"/>
                      <a:pt x="136" y="67"/>
                    </a:cubicBezTo>
                    <a:cubicBezTo>
                      <a:pt x="91" y="67"/>
                      <a:pt x="45" y="67"/>
                      <a:pt x="0" y="6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D2416CF5-940A-4666-84A0-FDBB6C191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76426" y="472635"/>
                <a:ext cx="268288" cy="269874"/>
              </a:xfrm>
              <a:custGeom>
                <a:avLst/>
                <a:gdLst>
                  <a:gd name="T0" fmla="*/ 16 w 71"/>
                  <a:gd name="T1" fmla="*/ 71 h 71"/>
                  <a:gd name="T2" fmla="*/ 0 w 71"/>
                  <a:gd name="T3" fmla="*/ 54 h 71"/>
                  <a:gd name="T4" fmla="*/ 0 w 71"/>
                  <a:gd name="T5" fmla="*/ 17 h 71"/>
                  <a:gd name="T6" fmla="*/ 17 w 71"/>
                  <a:gd name="T7" fmla="*/ 0 h 71"/>
                  <a:gd name="T8" fmla="*/ 31 w 71"/>
                  <a:gd name="T9" fmla="*/ 0 h 71"/>
                  <a:gd name="T10" fmla="*/ 31 w 71"/>
                  <a:gd name="T11" fmla="*/ 36 h 71"/>
                  <a:gd name="T12" fmla="*/ 38 w 71"/>
                  <a:gd name="T13" fmla="*/ 36 h 71"/>
                  <a:gd name="T14" fmla="*/ 38 w 71"/>
                  <a:gd name="T15" fmla="*/ 0 h 71"/>
                  <a:gd name="T16" fmla="*/ 52 w 71"/>
                  <a:gd name="T17" fmla="*/ 0 h 71"/>
                  <a:gd name="T18" fmla="*/ 71 w 71"/>
                  <a:gd name="T19" fmla="*/ 20 h 71"/>
                  <a:gd name="T20" fmla="*/ 71 w 71"/>
                  <a:gd name="T21" fmla="*/ 54 h 71"/>
                  <a:gd name="T22" fmla="*/ 52 w 71"/>
                  <a:gd name="T23" fmla="*/ 71 h 71"/>
                  <a:gd name="T24" fmla="*/ 16 w 71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1">
                    <a:moveTo>
                      <a:pt x="16" y="71"/>
                    </a:moveTo>
                    <a:cubicBezTo>
                      <a:pt x="11" y="66"/>
                      <a:pt x="6" y="61"/>
                      <a:pt x="0" y="54"/>
                    </a:cubicBezTo>
                    <a:cubicBezTo>
                      <a:pt x="0" y="43"/>
                      <a:pt x="0" y="30"/>
                      <a:pt x="0" y="17"/>
                    </a:cubicBezTo>
                    <a:cubicBezTo>
                      <a:pt x="5" y="12"/>
                      <a:pt x="11" y="6"/>
                      <a:pt x="17" y="0"/>
                    </a:cubicBezTo>
                    <a:cubicBezTo>
                      <a:pt x="21" y="0"/>
                      <a:pt x="25" y="0"/>
                      <a:pt x="31" y="0"/>
                    </a:cubicBezTo>
                    <a:cubicBezTo>
                      <a:pt x="31" y="12"/>
                      <a:pt x="31" y="24"/>
                      <a:pt x="31" y="36"/>
                    </a:cubicBezTo>
                    <a:cubicBezTo>
                      <a:pt x="34" y="36"/>
                      <a:pt x="36" y="36"/>
                      <a:pt x="38" y="36"/>
                    </a:cubicBezTo>
                    <a:cubicBezTo>
                      <a:pt x="38" y="24"/>
                      <a:pt x="38" y="13"/>
                      <a:pt x="38" y="0"/>
                    </a:cubicBezTo>
                    <a:cubicBezTo>
                      <a:pt x="43" y="0"/>
                      <a:pt x="48" y="0"/>
                      <a:pt x="52" y="0"/>
                    </a:cubicBezTo>
                    <a:cubicBezTo>
                      <a:pt x="58" y="6"/>
                      <a:pt x="64" y="12"/>
                      <a:pt x="71" y="20"/>
                    </a:cubicBezTo>
                    <a:cubicBezTo>
                      <a:pt x="71" y="30"/>
                      <a:pt x="71" y="42"/>
                      <a:pt x="71" y="54"/>
                    </a:cubicBezTo>
                    <a:cubicBezTo>
                      <a:pt x="65" y="59"/>
                      <a:pt x="60" y="65"/>
                      <a:pt x="52" y="71"/>
                    </a:cubicBezTo>
                    <a:cubicBezTo>
                      <a:pt x="42" y="71"/>
                      <a:pt x="30" y="71"/>
                      <a:pt x="16" y="7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6F884E0D-461D-4AAC-91C0-1676C2A58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49499" y="472635"/>
                <a:ext cx="393701" cy="314326"/>
              </a:xfrm>
              <a:custGeom>
                <a:avLst/>
                <a:gdLst>
                  <a:gd name="T0" fmla="*/ 104 w 104"/>
                  <a:gd name="T1" fmla="*/ 76 h 83"/>
                  <a:gd name="T2" fmla="*/ 104 w 104"/>
                  <a:gd name="T3" fmla="*/ 83 h 83"/>
                  <a:gd name="T4" fmla="*/ 0 w 104"/>
                  <a:gd name="T5" fmla="*/ 83 h 83"/>
                  <a:gd name="T6" fmla="*/ 0 w 104"/>
                  <a:gd name="T7" fmla="*/ 1 h 83"/>
                  <a:gd name="T8" fmla="*/ 7 w 104"/>
                  <a:gd name="T9" fmla="*/ 0 h 83"/>
                  <a:gd name="T10" fmla="*/ 7 w 104"/>
                  <a:gd name="T11" fmla="*/ 76 h 83"/>
                  <a:gd name="T12" fmla="*/ 104 w 104"/>
                  <a:gd name="T13" fmla="*/ 7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83">
                    <a:moveTo>
                      <a:pt x="104" y="76"/>
                    </a:moveTo>
                    <a:cubicBezTo>
                      <a:pt x="104" y="79"/>
                      <a:pt x="104" y="81"/>
                      <a:pt x="104" y="83"/>
                    </a:cubicBezTo>
                    <a:cubicBezTo>
                      <a:pt x="69" y="83"/>
                      <a:pt x="36" y="83"/>
                      <a:pt x="0" y="83"/>
                    </a:cubicBezTo>
                    <a:cubicBezTo>
                      <a:pt x="0" y="56"/>
                      <a:pt x="0" y="29"/>
                      <a:pt x="0" y="1"/>
                    </a:cubicBezTo>
                    <a:cubicBezTo>
                      <a:pt x="2" y="0"/>
                      <a:pt x="4" y="0"/>
                      <a:pt x="7" y="0"/>
                    </a:cubicBezTo>
                    <a:cubicBezTo>
                      <a:pt x="7" y="25"/>
                      <a:pt x="7" y="50"/>
                      <a:pt x="7" y="76"/>
                    </a:cubicBezTo>
                    <a:cubicBezTo>
                      <a:pt x="40" y="76"/>
                      <a:pt x="72" y="76"/>
                      <a:pt x="104" y="7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BC4CEBDE-1B5E-48CD-9CF2-21A5B522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27239" y="456761"/>
                <a:ext cx="22226" cy="273051"/>
              </a:xfrm>
              <a:custGeom>
                <a:avLst/>
                <a:gdLst>
                  <a:gd name="T0" fmla="*/ 0 w 6"/>
                  <a:gd name="T1" fmla="*/ 0 h 72"/>
                  <a:gd name="T2" fmla="*/ 6 w 6"/>
                  <a:gd name="T3" fmla="*/ 0 h 72"/>
                  <a:gd name="T4" fmla="*/ 6 w 6"/>
                  <a:gd name="T5" fmla="*/ 72 h 72"/>
                  <a:gd name="T6" fmla="*/ 0 w 6"/>
                  <a:gd name="T7" fmla="*/ 72 h 72"/>
                  <a:gd name="T8" fmla="*/ 0 w 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6" y="24"/>
                      <a:pt x="6" y="48"/>
                      <a:pt x="6" y="72"/>
                    </a:cubicBezTo>
                    <a:cubicBezTo>
                      <a:pt x="4" y="72"/>
                      <a:pt x="2" y="72"/>
                      <a:pt x="0" y="72"/>
                    </a:cubicBezTo>
                    <a:cubicBezTo>
                      <a:pt x="0" y="48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40EF1A57-E56B-46D3-879D-926C5A3A1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87563" y="518673"/>
                <a:ext cx="22226" cy="211139"/>
              </a:xfrm>
              <a:custGeom>
                <a:avLst/>
                <a:gdLst>
                  <a:gd name="T0" fmla="*/ 0 w 6"/>
                  <a:gd name="T1" fmla="*/ 0 h 56"/>
                  <a:gd name="T2" fmla="*/ 6 w 6"/>
                  <a:gd name="T3" fmla="*/ 0 h 56"/>
                  <a:gd name="T4" fmla="*/ 6 w 6"/>
                  <a:gd name="T5" fmla="*/ 56 h 56"/>
                  <a:gd name="T6" fmla="*/ 0 w 6"/>
                  <a:gd name="T7" fmla="*/ 56 h 56"/>
                  <a:gd name="T8" fmla="*/ 0 w 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6" y="19"/>
                      <a:pt x="6" y="37"/>
                      <a:pt x="6" y="56"/>
                    </a:cubicBezTo>
                    <a:cubicBezTo>
                      <a:pt x="4" y="56"/>
                      <a:pt x="2" y="56"/>
                      <a:pt x="0" y="56"/>
                    </a:cubicBezTo>
                    <a:cubicBezTo>
                      <a:pt x="0" y="37"/>
                      <a:pt x="0" y="19"/>
                      <a:pt x="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2142EAEB-D53A-414E-8EBF-AAEE356676B3}"/>
              </a:ext>
            </a:extLst>
          </p:cNvPr>
          <p:cNvGrpSpPr/>
          <p:nvPr/>
        </p:nvGrpSpPr>
        <p:grpSpPr>
          <a:xfrm>
            <a:off x="8370180" y="4206404"/>
            <a:ext cx="2095725" cy="986067"/>
            <a:chOff x="8538016" y="3277427"/>
            <a:chExt cx="2137749" cy="1005840"/>
          </a:xfrm>
        </p:grpSpPr>
        <p:sp>
          <p:nvSpPr>
            <p:cNvPr id="23" name="Rectangle 95">
              <a:extLst>
                <a:ext uri="{FF2B5EF4-FFF2-40B4-BE49-F238E27FC236}">
                  <a16:creationId xmlns:a16="http://schemas.microsoft.com/office/drawing/2014/main" id="{4CECD85F-C0B8-416B-8809-6E04E6D3636B}"/>
                </a:ext>
              </a:extLst>
            </p:cNvPr>
            <p:cNvSpPr/>
            <p:nvPr/>
          </p:nvSpPr>
          <p:spPr bwMode="auto">
            <a:xfrm>
              <a:off x="8538016" y="3277427"/>
              <a:ext cx="2137749" cy="1005840"/>
            </a:xfrm>
            <a:prstGeom prst="rect">
              <a:avLst/>
            </a:prstGeom>
            <a:solidFill>
              <a:srgbClr val="003C6C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Perceptual Intelligence</a:t>
              </a:r>
            </a:p>
          </p:txBody>
        </p:sp>
        <p:sp>
          <p:nvSpPr>
            <p:cNvPr id="24" name="Rectangle 124">
              <a:extLst>
                <a:ext uri="{FF2B5EF4-FFF2-40B4-BE49-F238E27FC236}">
                  <a16:creationId xmlns:a16="http://schemas.microsoft.com/office/drawing/2014/main" id="{AFCC73AF-2CF9-4D6F-B04F-58426170F84C}"/>
                </a:ext>
              </a:extLst>
            </p:cNvPr>
            <p:cNvSpPr/>
            <p:nvPr/>
          </p:nvSpPr>
          <p:spPr>
            <a:xfrm>
              <a:off x="9204619" y="3670433"/>
              <a:ext cx="873757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Face, vision</a:t>
              </a: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B322D45A-E5FE-48A9-ADC4-230301AB23F7}"/>
                </a:ext>
              </a:extLst>
            </p:cNvPr>
            <p:cNvSpPr/>
            <p:nvPr/>
          </p:nvSpPr>
          <p:spPr>
            <a:xfrm>
              <a:off x="9204619" y="3990981"/>
              <a:ext cx="921177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Speech, text</a:t>
              </a:r>
            </a:p>
          </p:txBody>
        </p:sp>
        <p:grpSp>
          <p:nvGrpSpPr>
            <p:cNvPr id="26" name="Group 94">
              <a:extLst>
                <a:ext uri="{FF2B5EF4-FFF2-40B4-BE49-F238E27FC236}">
                  <a16:creationId xmlns:a16="http://schemas.microsoft.com/office/drawing/2014/main" id="{218D8EF2-0931-487C-9731-70AF8E81A33D}"/>
                </a:ext>
              </a:extLst>
            </p:cNvPr>
            <p:cNvGrpSpPr/>
            <p:nvPr/>
          </p:nvGrpSpPr>
          <p:grpSpPr>
            <a:xfrm>
              <a:off x="8892356" y="3676097"/>
              <a:ext cx="269629" cy="255077"/>
              <a:chOff x="3248025" y="1189989"/>
              <a:chExt cx="5153661" cy="4875531"/>
            </a:xfrm>
            <a:solidFill>
              <a:sysClr val="window" lastClr="FFFFFF"/>
            </a:solidFill>
          </p:grpSpPr>
          <p:sp>
            <p:nvSpPr>
              <p:cNvPr id="42" name="Freeform 98">
                <a:extLst>
                  <a:ext uri="{FF2B5EF4-FFF2-40B4-BE49-F238E27FC236}">
                    <a16:creationId xmlns:a16="http://schemas.microsoft.com/office/drawing/2014/main" id="{62CFB841-5DFF-4ADF-A950-7F3475E11586}"/>
                  </a:ext>
                </a:extLst>
              </p:cNvPr>
              <p:cNvSpPr/>
              <p:nvPr/>
            </p:nvSpPr>
            <p:spPr bwMode="auto">
              <a:xfrm>
                <a:off x="4140351" y="2041127"/>
                <a:ext cx="3427810" cy="3427810"/>
              </a:xfrm>
              <a:custGeom>
                <a:avLst/>
                <a:gdLst>
                  <a:gd name="connsiteX0" fmla="*/ 1713905 w 3427810"/>
                  <a:gd name="connsiteY0" fmla="*/ 0 h 3427810"/>
                  <a:gd name="connsiteX1" fmla="*/ 3427810 w 3427810"/>
                  <a:gd name="connsiteY1" fmla="*/ 1713905 h 3427810"/>
                  <a:gd name="connsiteX2" fmla="*/ 1713905 w 3427810"/>
                  <a:gd name="connsiteY2" fmla="*/ 3427810 h 3427810"/>
                  <a:gd name="connsiteX3" fmla="*/ 0 w 3427810"/>
                  <a:gd name="connsiteY3" fmla="*/ 1713905 h 3427810"/>
                  <a:gd name="connsiteX4" fmla="*/ 1713905 w 3427810"/>
                  <a:gd name="connsiteY4" fmla="*/ 0 h 3427810"/>
                  <a:gd name="connsiteX5" fmla="*/ 1208864 w 3427810"/>
                  <a:gd name="connsiteY5" fmla="*/ 1047322 h 3427810"/>
                  <a:gd name="connsiteX6" fmla="*/ 996139 w 3427810"/>
                  <a:gd name="connsiteY6" fmla="*/ 1260047 h 3427810"/>
                  <a:gd name="connsiteX7" fmla="*/ 1208864 w 3427810"/>
                  <a:gd name="connsiteY7" fmla="*/ 1472772 h 3427810"/>
                  <a:gd name="connsiteX8" fmla="*/ 1421589 w 3427810"/>
                  <a:gd name="connsiteY8" fmla="*/ 1260047 h 3427810"/>
                  <a:gd name="connsiteX9" fmla="*/ 1208864 w 3427810"/>
                  <a:gd name="connsiteY9" fmla="*/ 1047322 h 3427810"/>
                  <a:gd name="connsiteX10" fmla="*/ 2115987 w 3427810"/>
                  <a:gd name="connsiteY10" fmla="*/ 1047322 h 3427810"/>
                  <a:gd name="connsiteX11" fmla="*/ 1903262 w 3427810"/>
                  <a:gd name="connsiteY11" fmla="*/ 1260047 h 3427810"/>
                  <a:gd name="connsiteX12" fmla="*/ 2115987 w 3427810"/>
                  <a:gd name="connsiteY12" fmla="*/ 1472772 h 3427810"/>
                  <a:gd name="connsiteX13" fmla="*/ 2328712 w 3427810"/>
                  <a:gd name="connsiteY13" fmla="*/ 1260047 h 3427810"/>
                  <a:gd name="connsiteX14" fmla="*/ 2115987 w 3427810"/>
                  <a:gd name="connsiteY14" fmla="*/ 1047322 h 3427810"/>
                  <a:gd name="connsiteX15" fmla="*/ 516914 w 3427810"/>
                  <a:gd name="connsiteY15" fmla="*/ 1913335 h 3427810"/>
                  <a:gd name="connsiteX16" fmla="*/ 536018 w 3427810"/>
                  <a:gd name="connsiteY16" fmla="*/ 1987632 h 3427810"/>
                  <a:gd name="connsiteX17" fmla="*/ 1680074 w 3427810"/>
                  <a:gd name="connsiteY17" fmla="*/ 2829321 h 3427810"/>
                  <a:gd name="connsiteX18" fmla="*/ 2824130 w 3427810"/>
                  <a:gd name="connsiteY18" fmla="*/ 1987632 h 3427810"/>
                  <a:gd name="connsiteX19" fmla="*/ 2843234 w 3427810"/>
                  <a:gd name="connsiteY19" fmla="*/ 1913335 h 3427810"/>
                  <a:gd name="connsiteX20" fmla="*/ 2613164 w 3427810"/>
                  <a:gd name="connsiteY20" fmla="*/ 1913335 h 3427810"/>
                  <a:gd name="connsiteX21" fmla="*/ 2611114 w 3427810"/>
                  <a:gd name="connsiteY21" fmla="*/ 1921305 h 3427810"/>
                  <a:gd name="connsiteX22" fmla="*/ 1680074 w 3427810"/>
                  <a:gd name="connsiteY22" fmla="*/ 2606277 h 3427810"/>
                  <a:gd name="connsiteX23" fmla="*/ 749034 w 3427810"/>
                  <a:gd name="connsiteY23" fmla="*/ 1921305 h 3427810"/>
                  <a:gd name="connsiteX24" fmla="*/ 746985 w 3427810"/>
                  <a:gd name="connsiteY24" fmla="*/ 1913335 h 3427810"/>
                  <a:gd name="connsiteX25" fmla="*/ 516914 w 3427810"/>
                  <a:gd name="connsiteY25" fmla="*/ 1913335 h 342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427810" h="3427810">
                    <a:moveTo>
                      <a:pt x="1713905" y="0"/>
                    </a:moveTo>
                    <a:cubicBezTo>
                      <a:pt x="2660469" y="0"/>
                      <a:pt x="3427810" y="767341"/>
                      <a:pt x="3427810" y="1713905"/>
                    </a:cubicBezTo>
                    <a:cubicBezTo>
                      <a:pt x="3427810" y="2660469"/>
                      <a:pt x="2660469" y="3427810"/>
                      <a:pt x="1713905" y="3427810"/>
                    </a:cubicBezTo>
                    <a:cubicBezTo>
                      <a:pt x="767341" y="3427810"/>
                      <a:pt x="0" y="2660469"/>
                      <a:pt x="0" y="1713905"/>
                    </a:cubicBezTo>
                    <a:cubicBezTo>
                      <a:pt x="0" y="767341"/>
                      <a:pt x="767341" y="0"/>
                      <a:pt x="1713905" y="0"/>
                    </a:cubicBezTo>
                    <a:close/>
                    <a:moveTo>
                      <a:pt x="1208864" y="1047322"/>
                    </a:moveTo>
                    <a:cubicBezTo>
                      <a:pt x="1091379" y="1047322"/>
                      <a:pt x="996139" y="1142562"/>
                      <a:pt x="996139" y="1260047"/>
                    </a:cubicBezTo>
                    <a:cubicBezTo>
                      <a:pt x="996139" y="1377532"/>
                      <a:pt x="1091379" y="1472772"/>
                      <a:pt x="1208864" y="1472772"/>
                    </a:cubicBezTo>
                    <a:cubicBezTo>
                      <a:pt x="1326349" y="1472772"/>
                      <a:pt x="1421589" y="1377532"/>
                      <a:pt x="1421589" y="1260047"/>
                    </a:cubicBezTo>
                    <a:cubicBezTo>
                      <a:pt x="1421589" y="1142562"/>
                      <a:pt x="1326349" y="1047322"/>
                      <a:pt x="1208864" y="1047322"/>
                    </a:cubicBezTo>
                    <a:close/>
                    <a:moveTo>
                      <a:pt x="2115987" y="1047322"/>
                    </a:moveTo>
                    <a:cubicBezTo>
                      <a:pt x="1998502" y="1047322"/>
                      <a:pt x="1903262" y="1142562"/>
                      <a:pt x="1903262" y="1260047"/>
                    </a:cubicBezTo>
                    <a:cubicBezTo>
                      <a:pt x="1903262" y="1377532"/>
                      <a:pt x="1998502" y="1472772"/>
                      <a:pt x="2115987" y="1472772"/>
                    </a:cubicBezTo>
                    <a:cubicBezTo>
                      <a:pt x="2233472" y="1472772"/>
                      <a:pt x="2328712" y="1377532"/>
                      <a:pt x="2328712" y="1260047"/>
                    </a:cubicBezTo>
                    <a:cubicBezTo>
                      <a:pt x="2328712" y="1142562"/>
                      <a:pt x="2233472" y="1047322"/>
                      <a:pt x="2115987" y="1047322"/>
                    </a:cubicBezTo>
                    <a:close/>
                    <a:moveTo>
                      <a:pt x="516914" y="1913335"/>
                    </a:moveTo>
                    <a:lnTo>
                      <a:pt x="536018" y="1987632"/>
                    </a:lnTo>
                    <a:cubicBezTo>
                      <a:pt x="687687" y="2475264"/>
                      <a:pt x="1142533" y="2829321"/>
                      <a:pt x="1680074" y="2829321"/>
                    </a:cubicBezTo>
                    <a:cubicBezTo>
                      <a:pt x="2217615" y="2829321"/>
                      <a:pt x="2672461" y="2475264"/>
                      <a:pt x="2824130" y="1987632"/>
                    </a:cubicBezTo>
                    <a:lnTo>
                      <a:pt x="2843234" y="1913335"/>
                    </a:lnTo>
                    <a:lnTo>
                      <a:pt x="2613164" y="1913335"/>
                    </a:lnTo>
                    <a:lnTo>
                      <a:pt x="2611114" y="1921305"/>
                    </a:lnTo>
                    <a:cubicBezTo>
                      <a:pt x="2487685" y="2318143"/>
                      <a:pt x="2117528" y="2606277"/>
                      <a:pt x="1680074" y="2606277"/>
                    </a:cubicBezTo>
                    <a:cubicBezTo>
                      <a:pt x="1242620" y="2606277"/>
                      <a:pt x="872464" y="2318143"/>
                      <a:pt x="749034" y="1921305"/>
                    </a:cubicBezTo>
                    <a:lnTo>
                      <a:pt x="746985" y="1913335"/>
                    </a:lnTo>
                    <a:lnTo>
                      <a:pt x="516914" y="191333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3" name="Freeform 99">
                <a:extLst>
                  <a:ext uri="{FF2B5EF4-FFF2-40B4-BE49-F238E27FC236}">
                    <a16:creationId xmlns:a16="http://schemas.microsoft.com/office/drawing/2014/main" id="{C5CDEC0E-8631-429E-A518-88E8F3FD221E}"/>
                  </a:ext>
                </a:extLst>
              </p:cNvPr>
              <p:cNvSpPr/>
              <p:nvPr/>
            </p:nvSpPr>
            <p:spPr bwMode="auto">
              <a:xfrm rot="5400000">
                <a:off x="3270885" y="1189989"/>
                <a:ext cx="1016001" cy="1061721"/>
              </a:xfrm>
              <a:custGeom>
                <a:avLst/>
                <a:gdLst>
                  <a:gd name="connsiteX0" fmla="*/ 0 w 1016001"/>
                  <a:gd name="connsiteY0" fmla="*/ 1061721 h 1061721"/>
                  <a:gd name="connsiteX1" fmla="*/ 0 w 1016001"/>
                  <a:gd name="connsiteY1" fmla="*/ 1016001 h 1061721"/>
                  <a:gd name="connsiteX2" fmla="*/ 0 w 1016001"/>
                  <a:gd name="connsiteY2" fmla="*/ 880746 h 1061721"/>
                  <a:gd name="connsiteX3" fmla="*/ 0 w 1016001"/>
                  <a:gd name="connsiteY3" fmla="*/ 0 h 1061721"/>
                  <a:gd name="connsiteX4" fmla="*/ 180975 w 1016001"/>
                  <a:gd name="connsiteY4" fmla="*/ 0 h 1061721"/>
                  <a:gd name="connsiteX5" fmla="*/ 180975 w 1016001"/>
                  <a:gd name="connsiteY5" fmla="*/ 880746 h 1061721"/>
                  <a:gd name="connsiteX6" fmla="*/ 1016001 w 1016001"/>
                  <a:gd name="connsiteY6" fmla="*/ 880746 h 1061721"/>
                  <a:gd name="connsiteX7" fmla="*/ 1016001 w 1016001"/>
                  <a:gd name="connsiteY7" fmla="*/ 1061721 h 10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6001" h="1061721">
                    <a:moveTo>
                      <a:pt x="0" y="1061721"/>
                    </a:moveTo>
                    <a:lnTo>
                      <a:pt x="0" y="1016001"/>
                    </a:lnTo>
                    <a:lnTo>
                      <a:pt x="0" y="880746"/>
                    </a:lnTo>
                    <a:lnTo>
                      <a:pt x="0" y="0"/>
                    </a:lnTo>
                    <a:lnTo>
                      <a:pt x="180975" y="0"/>
                    </a:lnTo>
                    <a:lnTo>
                      <a:pt x="180975" y="880746"/>
                    </a:lnTo>
                    <a:lnTo>
                      <a:pt x="1016001" y="880746"/>
                    </a:lnTo>
                    <a:lnTo>
                      <a:pt x="1016001" y="106172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4" name="Freeform 100">
                <a:extLst>
                  <a:ext uri="{FF2B5EF4-FFF2-40B4-BE49-F238E27FC236}">
                    <a16:creationId xmlns:a16="http://schemas.microsoft.com/office/drawing/2014/main" id="{06D53F9A-E129-4B75-B5D4-E78456E3C6AD}"/>
                  </a:ext>
                </a:extLst>
              </p:cNvPr>
              <p:cNvSpPr/>
              <p:nvPr/>
            </p:nvSpPr>
            <p:spPr bwMode="auto">
              <a:xfrm rot="10800000">
                <a:off x="7385685" y="1189989"/>
                <a:ext cx="1016001" cy="1061721"/>
              </a:xfrm>
              <a:custGeom>
                <a:avLst/>
                <a:gdLst>
                  <a:gd name="connsiteX0" fmla="*/ 0 w 1016001"/>
                  <a:gd name="connsiteY0" fmla="*/ 1061721 h 1061721"/>
                  <a:gd name="connsiteX1" fmla="*/ 0 w 1016001"/>
                  <a:gd name="connsiteY1" fmla="*/ 1016001 h 1061721"/>
                  <a:gd name="connsiteX2" fmla="*/ 0 w 1016001"/>
                  <a:gd name="connsiteY2" fmla="*/ 880746 h 1061721"/>
                  <a:gd name="connsiteX3" fmla="*/ 0 w 1016001"/>
                  <a:gd name="connsiteY3" fmla="*/ 0 h 1061721"/>
                  <a:gd name="connsiteX4" fmla="*/ 180975 w 1016001"/>
                  <a:gd name="connsiteY4" fmla="*/ 0 h 1061721"/>
                  <a:gd name="connsiteX5" fmla="*/ 180975 w 1016001"/>
                  <a:gd name="connsiteY5" fmla="*/ 880746 h 1061721"/>
                  <a:gd name="connsiteX6" fmla="*/ 1016001 w 1016001"/>
                  <a:gd name="connsiteY6" fmla="*/ 880746 h 1061721"/>
                  <a:gd name="connsiteX7" fmla="*/ 1016001 w 1016001"/>
                  <a:gd name="connsiteY7" fmla="*/ 1061721 h 10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6001" h="1061721">
                    <a:moveTo>
                      <a:pt x="0" y="1061721"/>
                    </a:moveTo>
                    <a:lnTo>
                      <a:pt x="0" y="1016001"/>
                    </a:lnTo>
                    <a:lnTo>
                      <a:pt x="0" y="880746"/>
                    </a:lnTo>
                    <a:lnTo>
                      <a:pt x="0" y="0"/>
                    </a:lnTo>
                    <a:lnTo>
                      <a:pt x="180975" y="0"/>
                    </a:lnTo>
                    <a:lnTo>
                      <a:pt x="180975" y="880746"/>
                    </a:lnTo>
                    <a:lnTo>
                      <a:pt x="1016001" y="880746"/>
                    </a:lnTo>
                    <a:lnTo>
                      <a:pt x="1016001" y="106172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5" name="Freeform 101">
                <a:extLst>
                  <a:ext uri="{FF2B5EF4-FFF2-40B4-BE49-F238E27FC236}">
                    <a16:creationId xmlns:a16="http://schemas.microsoft.com/office/drawing/2014/main" id="{9286D6A9-54FB-48AA-9D97-5A6493FD8639}"/>
                  </a:ext>
                </a:extLst>
              </p:cNvPr>
              <p:cNvSpPr/>
              <p:nvPr/>
            </p:nvSpPr>
            <p:spPr bwMode="auto">
              <a:xfrm>
                <a:off x="3248025" y="5033549"/>
                <a:ext cx="1016001" cy="1031971"/>
              </a:xfrm>
              <a:custGeom>
                <a:avLst/>
                <a:gdLst>
                  <a:gd name="connsiteX0" fmla="*/ 0 w 1016001"/>
                  <a:gd name="connsiteY0" fmla="*/ 1061721 h 1061721"/>
                  <a:gd name="connsiteX1" fmla="*/ 0 w 1016001"/>
                  <a:gd name="connsiteY1" fmla="*/ 1016001 h 1061721"/>
                  <a:gd name="connsiteX2" fmla="*/ 0 w 1016001"/>
                  <a:gd name="connsiteY2" fmla="*/ 880746 h 1061721"/>
                  <a:gd name="connsiteX3" fmla="*/ 0 w 1016001"/>
                  <a:gd name="connsiteY3" fmla="*/ 0 h 1061721"/>
                  <a:gd name="connsiteX4" fmla="*/ 180975 w 1016001"/>
                  <a:gd name="connsiteY4" fmla="*/ 0 h 1061721"/>
                  <a:gd name="connsiteX5" fmla="*/ 180975 w 1016001"/>
                  <a:gd name="connsiteY5" fmla="*/ 880746 h 1061721"/>
                  <a:gd name="connsiteX6" fmla="*/ 1016001 w 1016001"/>
                  <a:gd name="connsiteY6" fmla="*/ 880746 h 1061721"/>
                  <a:gd name="connsiteX7" fmla="*/ 1016001 w 1016001"/>
                  <a:gd name="connsiteY7" fmla="*/ 1061721 h 10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6001" h="1061721">
                    <a:moveTo>
                      <a:pt x="0" y="1061721"/>
                    </a:moveTo>
                    <a:lnTo>
                      <a:pt x="0" y="1016001"/>
                    </a:lnTo>
                    <a:lnTo>
                      <a:pt x="0" y="880746"/>
                    </a:lnTo>
                    <a:lnTo>
                      <a:pt x="0" y="0"/>
                    </a:lnTo>
                    <a:lnTo>
                      <a:pt x="180975" y="0"/>
                    </a:lnTo>
                    <a:lnTo>
                      <a:pt x="180975" y="880746"/>
                    </a:lnTo>
                    <a:lnTo>
                      <a:pt x="1016001" y="880746"/>
                    </a:lnTo>
                    <a:lnTo>
                      <a:pt x="1016001" y="106172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6" name="Freeform 102">
                <a:extLst>
                  <a:ext uri="{FF2B5EF4-FFF2-40B4-BE49-F238E27FC236}">
                    <a16:creationId xmlns:a16="http://schemas.microsoft.com/office/drawing/2014/main" id="{3227C89A-4785-4951-8501-C3F22E999D90}"/>
                  </a:ext>
                </a:extLst>
              </p:cNvPr>
              <p:cNvSpPr/>
              <p:nvPr/>
            </p:nvSpPr>
            <p:spPr bwMode="auto">
              <a:xfrm rot="16200000">
                <a:off x="7377700" y="5041534"/>
                <a:ext cx="1016001" cy="1031971"/>
              </a:xfrm>
              <a:custGeom>
                <a:avLst/>
                <a:gdLst>
                  <a:gd name="connsiteX0" fmla="*/ 0 w 1016001"/>
                  <a:gd name="connsiteY0" fmla="*/ 1061721 h 1061721"/>
                  <a:gd name="connsiteX1" fmla="*/ 0 w 1016001"/>
                  <a:gd name="connsiteY1" fmla="*/ 1016001 h 1061721"/>
                  <a:gd name="connsiteX2" fmla="*/ 0 w 1016001"/>
                  <a:gd name="connsiteY2" fmla="*/ 880746 h 1061721"/>
                  <a:gd name="connsiteX3" fmla="*/ 0 w 1016001"/>
                  <a:gd name="connsiteY3" fmla="*/ 0 h 1061721"/>
                  <a:gd name="connsiteX4" fmla="*/ 180975 w 1016001"/>
                  <a:gd name="connsiteY4" fmla="*/ 0 h 1061721"/>
                  <a:gd name="connsiteX5" fmla="*/ 180975 w 1016001"/>
                  <a:gd name="connsiteY5" fmla="*/ 880746 h 1061721"/>
                  <a:gd name="connsiteX6" fmla="*/ 1016001 w 1016001"/>
                  <a:gd name="connsiteY6" fmla="*/ 880746 h 1061721"/>
                  <a:gd name="connsiteX7" fmla="*/ 1016001 w 1016001"/>
                  <a:gd name="connsiteY7" fmla="*/ 1061721 h 10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6001" h="1061721">
                    <a:moveTo>
                      <a:pt x="0" y="1061721"/>
                    </a:moveTo>
                    <a:lnTo>
                      <a:pt x="0" y="1016001"/>
                    </a:lnTo>
                    <a:lnTo>
                      <a:pt x="0" y="880746"/>
                    </a:lnTo>
                    <a:lnTo>
                      <a:pt x="0" y="0"/>
                    </a:lnTo>
                    <a:lnTo>
                      <a:pt x="180975" y="0"/>
                    </a:lnTo>
                    <a:lnTo>
                      <a:pt x="180975" y="880746"/>
                    </a:lnTo>
                    <a:lnTo>
                      <a:pt x="1016001" y="880746"/>
                    </a:lnTo>
                    <a:lnTo>
                      <a:pt x="1016001" y="106172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7" name="Group 114">
              <a:extLst>
                <a:ext uri="{FF2B5EF4-FFF2-40B4-BE49-F238E27FC236}">
                  <a16:creationId xmlns:a16="http://schemas.microsoft.com/office/drawing/2014/main" id="{6C268827-D8C3-4154-A749-7F88440748D4}"/>
                </a:ext>
              </a:extLst>
            </p:cNvPr>
            <p:cNvGrpSpPr/>
            <p:nvPr/>
          </p:nvGrpSpPr>
          <p:grpSpPr>
            <a:xfrm>
              <a:off x="8883959" y="4029213"/>
              <a:ext cx="286422" cy="241797"/>
              <a:chOff x="4746173" y="1443591"/>
              <a:chExt cx="4626426" cy="3905623"/>
            </a:xfrm>
            <a:solidFill>
              <a:sysClr val="window" lastClr="FFFFFF"/>
            </a:solidFill>
          </p:grpSpPr>
          <p:grpSp>
            <p:nvGrpSpPr>
              <p:cNvPr id="28" name="Group 386">
                <a:extLst>
                  <a:ext uri="{FF2B5EF4-FFF2-40B4-BE49-F238E27FC236}">
                    <a16:creationId xmlns:a16="http://schemas.microsoft.com/office/drawing/2014/main" id="{DAC54AF7-B9FE-4DB2-8B79-7CEA9E9748C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746173" y="2973313"/>
                <a:ext cx="1414640" cy="2318440"/>
                <a:chOff x="-1261" y="1888"/>
                <a:chExt cx="576" cy="944"/>
              </a:xfrm>
              <a:grpFill/>
            </p:grpSpPr>
            <p:sp>
              <p:nvSpPr>
                <p:cNvPr id="39" name="Freeform 387">
                  <a:extLst>
                    <a:ext uri="{FF2B5EF4-FFF2-40B4-BE49-F238E27FC236}">
                      <a16:creationId xmlns:a16="http://schemas.microsoft.com/office/drawing/2014/main" id="{9B308008-6860-4176-8571-5D8D7CF21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15" y="1888"/>
                  <a:ext cx="284" cy="607"/>
                </a:xfrm>
                <a:custGeom>
                  <a:avLst/>
                  <a:gdLst>
                    <a:gd name="T0" fmla="*/ 60 w 120"/>
                    <a:gd name="T1" fmla="*/ 257 h 257"/>
                    <a:gd name="T2" fmla="*/ 120 w 120"/>
                    <a:gd name="T3" fmla="*/ 196 h 257"/>
                    <a:gd name="T4" fmla="*/ 120 w 120"/>
                    <a:gd name="T5" fmla="*/ 61 h 257"/>
                    <a:gd name="T6" fmla="*/ 60 w 120"/>
                    <a:gd name="T7" fmla="*/ 0 h 257"/>
                    <a:gd name="T8" fmla="*/ 0 w 120"/>
                    <a:gd name="T9" fmla="*/ 61 h 257"/>
                    <a:gd name="T10" fmla="*/ 0 w 120"/>
                    <a:gd name="T11" fmla="*/ 196 h 257"/>
                    <a:gd name="T12" fmla="*/ 60 w 120"/>
                    <a:gd name="T1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257">
                      <a:moveTo>
                        <a:pt x="60" y="257"/>
                      </a:moveTo>
                      <a:cubicBezTo>
                        <a:pt x="93" y="257"/>
                        <a:pt x="120" y="230"/>
                        <a:pt x="120" y="196"/>
                      </a:cubicBezTo>
                      <a:cubicBezTo>
                        <a:pt x="120" y="175"/>
                        <a:pt x="120" y="86"/>
                        <a:pt x="120" y="61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1"/>
                      </a:cubicBezTo>
                      <a:cubicBezTo>
                        <a:pt x="0" y="80"/>
                        <a:pt x="0" y="177"/>
                        <a:pt x="0" y="196"/>
                      </a:cubicBezTo>
                      <a:cubicBezTo>
                        <a:pt x="0" y="230"/>
                        <a:pt x="27" y="257"/>
                        <a:pt x="60" y="257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3" tIns="44821" rIns="89643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06">
                    <a:defRPr/>
                  </a:pPr>
                  <a:endParaRPr lang="en-US" sz="1667" kern="0">
                    <a:solidFill>
                      <a:prstClr val="white"/>
                    </a:solidFill>
                    <a:latin typeface="Segoe UI Light" panose="020B0502040204020203" pitchFamily="34" charset="0"/>
                    <a:ea typeface="MS PGothic" panose="020B0600070205080204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0" name="Freeform 388">
                  <a:extLst>
                    <a:ext uri="{FF2B5EF4-FFF2-40B4-BE49-F238E27FC236}">
                      <a16:creationId xmlns:a16="http://schemas.microsoft.com/office/drawing/2014/main" id="{CE2D0AB3-7FFE-4917-8744-227D734A8F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61" y="2261"/>
                  <a:ext cx="576" cy="571"/>
                </a:xfrm>
                <a:custGeom>
                  <a:avLst/>
                  <a:gdLst>
                    <a:gd name="T0" fmla="*/ 204 w 244"/>
                    <a:gd name="T1" fmla="*/ 0 h 242"/>
                    <a:gd name="T2" fmla="*/ 204 w 244"/>
                    <a:gd name="T3" fmla="*/ 51 h 242"/>
                    <a:gd name="T4" fmla="*/ 136 w 244"/>
                    <a:gd name="T5" fmla="*/ 120 h 242"/>
                    <a:gd name="T6" fmla="*/ 108 w 244"/>
                    <a:gd name="T7" fmla="*/ 120 h 242"/>
                    <a:gd name="T8" fmla="*/ 40 w 244"/>
                    <a:gd name="T9" fmla="*/ 51 h 242"/>
                    <a:gd name="T10" fmla="*/ 40 w 244"/>
                    <a:gd name="T11" fmla="*/ 0 h 242"/>
                    <a:gd name="T12" fmla="*/ 0 w 244"/>
                    <a:gd name="T13" fmla="*/ 0 h 242"/>
                    <a:gd name="T14" fmla="*/ 0 w 244"/>
                    <a:gd name="T15" fmla="*/ 51 h 242"/>
                    <a:gd name="T16" fmla="*/ 102 w 244"/>
                    <a:gd name="T17" fmla="*/ 160 h 242"/>
                    <a:gd name="T18" fmla="*/ 102 w 244"/>
                    <a:gd name="T19" fmla="*/ 202 h 242"/>
                    <a:gd name="T20" fmla="*/ 41 w 244"/>
                    <a:gd name="T21" fmla="*/ 202 h 242"/>
                    <a:gd name="T22" fmla="*/ 41 w 244"/>
                    <a:gd name="T23" fmla="*/ 242 h 242"/>
                    <a:gd name="T24" fmla="*/ 203 w 244"/>
                    <a:gd name="T25" fmla="*/ 242 h 242"/>
                    <a:gd name="T26" fmla="*/ 203 w 244"/>
                    <a:gd name="T27" fmla="*/ 202 h 242"/>
                    <a:gd name="T28" fmla="*/ 142 w 244"/>
                    <a:gd name="T29" fmla="*/ 202 h 242"/>
                    <a:gd name="T30" fmla="*/ 142 w 244"/>
                    <a:gd name="T31" fmla="*/ 160 h 242"/>
                    <a:gd name="T32" fmla="*/ 244 w 244"/>
                    <a:gd name="T33" fmla="*/ 51 h 242"/>
                    <a:gd name="T34" fmla="*/ 244 w 244"/>
                    <a:gd name="T35" fmla="*/ 0 h 242"/>
                    <a:gd name="T36" fmla="*/ 204 w 244"/>
                    <a:gd name="T37" fmla="*/ 0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44" h="242">
                      <a:moveTo>
                        <a:pt x="204" y="0"/>
                      </a:moveTo>
                      <a:cubicBezTo>
                        <a:pt x="204" y="51"/>
                        <a:pt x="204" y="51"/>
                        <a:pt x="204" y="51"/>
                      </a:cubicBezTo>
                      <a:cubicBezTo>
                        <a:pt x="204" y="89"/>
                        <a:pt x="173" y="120"/>
                        <a:pt x="136" y="120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71" y="120"/>
                        <a:pt x="40" y="89"/>
                        <a:pt x="40" y="51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109"/>
                        <a:pt x="45" y="156"/>
                        <a:pt x="102" y="160"/>
                      </a:cubicBezTo>
                      <a:cubicBezTo>
                        <a:pt x="102" y="202"/>
                        <a:pt x="102" y="202"/>
                        <a:pt x="102" y="202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42"/>
                        <a:pt x="41" y="242"/>
                        <a:pt x="41" y="242"/>
                      </a:cubicBezTo>
                      <a:cubicBezTo>
                        <a:pt x="203" y="242"/>
                        <a:pt x="203" y="242"/>
                        <a:pt x="203" y="242"/>
                      </a:cubicBezTo>
                      <a:cubicBezTo>
                        <a:pt x="203" y="202"/>
                        <a:pt x="203" y="202"/>
                        <a:pt x="203" y="202"/>
                      </a:cubicBezTo>
                      <a:cubicBezTo>
                        <a:pt x="142" y="202"/>
                        <a:pt x="142" y="202"/>
                        <a:pt x="142" y="202"/>
                      </a:cubicBezTo>
                      <a:cubicBezTo>
                        <a:pt x="142" y="160"/>
                        <a:pt x="142" y="160"/>
                        <a:pt x="142" y="160"/>
                      </a:cubicBezTo>
                      <a:cubicBezTo>
                        <a:pt x="199" y="156"/>
                        <a:pt x="244" y="109"/>
                        <a:pt x="244" y="51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3" tIns="44821" rIns="89643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06">
                    <a:defRPr/>
                  </a:pPr>
                  <a:endParaRPr lang="en-US" sz="1667" kern="0">
                    <a:solidFill>
                      <a:prstClr val="white"/>
                    </a:solidFill>
                    <a:latin typeface="Segoe UI Light" panose="020B0502040204020203" pitchFamily="34" charset="0"/>
                    <a:ea typeface="MS PGothic" panose="020B0600070205080204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1" name="Freeform 389">
                  <a:extLst>
                    <a:ext uri="{FF2B5EF4-FFF2-40B4-BE49-F238E27FC236}">
                      <a16:creationId xmlns:a16="http://schemas.microsoft.com/office/drawing/2014/main" id="{87347C33-F926-4194-9511-B6F4CAC8C3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926" y="27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3" tIns="44821" rIns="89643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06">
                    <a:defRPr/>
                  </a:pPr>
                  <a:endParaRPr lang="en-US" sz="1667" kern="0">
                    <a:solidFill>
                      <a:prstClr val="white"/>
                    </a:solidFill>
                    <a:latin typeface="Segoe UI Light" panose="020B0502040204020203" pitchFamily="34" charset="0"/>
                    <a:ea typeface="MS PGothic" panose="020B0600070205080204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29" name="Group 129">
                <a:extLst>
                  <a:ext uri="{FF2B5EF4-FFF2-40B4-BE49-F238E27FC236}">
                    <a16:creationId xmlns:a16="http://schemas.microsoft.com/office/drawing/2014/main" id="{506390A6-A33A-4965-9DE5-AD5EB9366F8C}"/>
                  </a:ext>
                </a:extLst>
              </p:cNvPr>
              <p:cNvGrpSpPr/>
              <p:nvPr/>
            </p:nvGrpSpPr>
            <p:grpSpPr>
              <a:xfrm>
                <a:off x="5345480" y="1443592"/>
                <a:ext cx="1381394" cy="1269128"/>
                <a:chOff x="5345480" y="1443592"/>
                <a:chExt cx="1381394" cy="1269128"/>
              </a:xfrm>
              <a:grpFill/>
            </p:grpSpPr>
            <p:sp>
              <p:nvSpPr>
                <p:cNvPr id="37" name="Bent Arrow 137">
                  <a:extLst>
                    <a:ext uri="{FF2B5EF4-FFF2-40B4-BE49-F238E27FC236}">
                      <a16:creationId xmlns:a16="http://schemas.microsoft.com/office/drawing/2014/main" id="{69678B4E-4201-4BF3-983E-EC32B9AC973B}"/>
                    </a:ext>
                  </a:extLst>
                </p:cNvPr>
                <p:cNvSpPr/>
                <p:nvPr/>
              </p:nvSpPr>
              <p:spPr bwMode="auto">
                <a:xfrm>
                  <a:off x="5345480" y="1554480"/>
                  <a:ext cx="1222960" cy="1158240"/>
                </a:xfrm>
                <a:prstGeom prst="bentArrow">
                  <a:avLst>
                    <a:gd name="adj1" fmla="val 19737"/>
                    <a:gd name="adj2" fmla="val 25000"/>
                    <a:gd name="adj3" fmla="val 26316"/>
                    <a:gd name="adj4" fmla="val 55925"/>
                  </a:avLst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57">
                    <a:lnSpc>
                      <a:spcPct val="90000"/>
                    </a:lnSpc>
                    <a:defRPr/>
                  </a:pPr>
                  <a:endParaRPr lang="en-US" sz="2353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Segoe UI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Isosceles Triangle 138">
                  <a:extLst>
                    <a:ext uri="{FF2B5EF4-FFF2-40B4-BE49-F238E27FC236}">
                      <a16:creationId xmlns:a16="http://schemas.microsoft.com/office/drawing/2014/main" id="{35C33293-4588-40BF-AB48-267248325799}"/>
                    </a:ext>
                  </a:extLst>
                </p:cNvPr>
                <p:cNvSpPr/>
                <p:nvPr/>
              </p:nvSpPr>
              <p:spPr bwMode="auto">
                <a:xfrm rot="5400000">
                  <a:off x="6110896" y="1589033"/>
                  <a:ext cx="761420" cy="470537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57">
                    <a:lnSpc>
                      <a:spcPct val="90000"/>
                    </a:lnSpc>
                    <a:defRPr/>
                  </a:pPr>
                  <a:endParaRPr lang="en-US" sz="2353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Segoe UI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0" name="Group 130">
                <a:extLst>
                  <a:ext uri="{FF2B5EF4-FFF2-40B4-BE49-F238E27FC236}">
                    <a16:creationId xmlns:a16="http://schemas.microsoft.com/office/drawing/2014/main" id="{6C34CF4B-A63A-4FFA-8279-485ECF9C926B}"/>
                  </a:ext>
                </a:extLst>
              </p:cNvPr>
              <p:cNvGrpSpPr/>
              <p:nvPr/>
            </p:nvGrpSpPr>
            <p:grpSpPr>
              <a:xfrm rot="10800000">
                <a:off x="7049745" y="4080086"/>
                <a:ext cx="1381394" cy="1269128"/>
                <a:chOff x="5345480" y="1443592"/>
                <a:chExt cx="1381394" cy="1269128"/>
              </a:xfrm>
              <a:grpFill/>
            </p:grpSpPr>
            <p:sp>
              <p:nvSpPr>
                <p:cNvPr id="35" name="Bent Arrow 135">
                  <a:extLst>
                    <a:ext uri="{FF2B5EF4-FFF2-40B4-BE49-F238E27FC236}">
                      <a16:creationId xmlns:a16="http://schemas.microsoft.com/office/drawing/2014/main" id="{B565D5E9-53E9-4470-B5D3-0970787761D2}"/>
                    </a:ext>
                  </a:extLst>
                </p:cNvPr>
                <p:cNvSpPr/>
                <p:nvPr/>
              </p:nvSpPr>
              <p:spPr bwMode="auto">
                <a:xfrm>
                  <a:off x="5345480" y="1554480"/>
                  <a:ext cx="1222960" cy="1158240"/>
                </a:xfrm>
                <a:prstGeom prst="bentArrow">
                  <a:avLst>
                    <a:gd name="adj1" fmla="val 19737"/>
                    <a:gd name="adj2" fmla="val 25000"/>
                    <a:gd name="adj3" fmla="val 26316"/>
                    <a:gd name="adj4" fmla="val 55925"/>
                  </a:avLst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57">
                    <a:lnSpc>
                      <a:spcPct val="90000"/>
                    </a:lnSpc>
                    <a:defRPr/>
                  </a:pPr>
                  <a:endParaRPr lang="en-US" sz="2353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Segoe UI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6" name="Isosceles Triangle 136">
                  <a:extLst>
                    <a:ext uri="{FF2B5EF4-FFF2-40B4-BE49-F238E27FC236}">
                      <a16:creationId xmlns:a16="http://schemas.microsoft.com/office/drawing/2014/main" id="{35615D45-0DA0-4FD2-AE47-76140DE1C217}"/>
                    </a:ext>
                  </a:extLst>
                </p:cNvPr>
                <p:cNvSpPr/>
                <p:nvPr/>
              </p:nvSpPr>
              <p:spPr bwMode="auto">
                <a:xfrm rot="5400000">
                  <a:off x="6110896" y="1589033"/>
                  <a:ext cx="761420" cy="470537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57">
                    <a:lnSpc>
                      <a:spcPct val="90000"/>
                    </a:lnSpc>
                    <a:defRPr/>
                  </a:pPr>
                  <a:endParaRPr lang="en-US" sz="2353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Segoe UI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1" name="Freeform 131">
                <a:extLst>
                  <a:ext uri="{FF2B5EF4-FFF2-40B4-BE49-F238E27FC236}">
                    <a16:creationId xmlns:a16="http://schemas.microsoft.com/office/drawing/2014/main" id="{43903F56-0405-4ED8-9F13-0EEE232A6708}"/>
                  </a:ext>
                </a:extLst>
              </p:cNvPr>
              <p:cNvSpPr/>
              <p:nvPr/>
            </p:nvSpPr>
            <p:spPr bwMode="auto">
              <a:xfrm>
                <a:off x="7275189" y="1443591"/>
                <a:ext cx="2097410" cy="2549289"/>
              </a:xfrm>
              <a:custGeom>
                <a:avLst/>
                <a:gdLst>
                  <a:gd name="connsiteX0" fmla="*/ 0 w 2097410"/>
                  <a:gd name="connsiteY0" fmla="*/ 0 h 2549289"/>
                  <a:gd name="connsiteX1" fmla="*/ 2097410 w 2097410"/>
                  <a:gd name="connsiteY1" fmla="*/ 0 h 2549289"/>
                  <a:gd name="connsiteX2" fmla="*/ 2097410 w 2097410"/>
                  <a:gd name="connsiteY2" fmla="*/ 2549289 h 2549289"/>
                  <a:gd name="connsiteX3" fmla="*/ 0 w 2097410"/>
                  <a:gd name="connsiteY3" fmla="*/ 2549289 h 2549289"/>
                  <a:gd name="connsiteX4" fmla="*/ 0 w 2097410"/>
                  <a:gd name="connsiteY4" fmla="*/ 0 h 2549289"/>
                  <a:gd name="connsiteX5" fmla="*/ 157095 w 2097410"/>
                  <a:gd name="connsiteY5" fmla="*/ 154388 h 2549289"/>
                  <a:gd name="connsiteX6" fmla="*/ 157095 w 2097410"/>
                  <a:gd name="connsiteY6" fmla="*/ 2394900 h 2549289"/>
                  <a:gd name="connsiteX7" fmla="*/ 1940316 w 2097410"/>
                  <a:gd name="connsiteY7" fmla="*/ 2394900 h 2549289"/>
                  <a:gd name="connsiteX8" fmla="*/ 1940316 w 2097410"/>
                  <a:gd name="connsiteY8" fmla="*/ 154388 h 2549289"/>
                  <a:gd name="connsiteX9" fmla="*/ 157095 w 2097410"/>
                  <a:gd name="connsiteY9" fmla="*/ 154388 h 2549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7410" h="2549289">
                    <a:moveTo>
                      <a:pt x="0" y="0"/>
                    </a:moveTo>
                    <a:lnTo>
                      <a:pt x="2097410" y="0"/>
                    </a:lnTo>
                    <a:lnTo>
                      <a:pt x="2097410" y="2549289"/>
                    </a:lnTo>
                    <a:lnTo>
                      <a:pt x="0" y="2549289"/>
                    </a:lnTo>
                    <a:lnTo>
                      <a:pt x="0" y="0"/>
                    </a:lnTo>
                    <a:close/>
                    <a:moveTo>
                      <a:pt x="157095" y="154388"/>
                    </a:moveTo>
                    <a:lnTo>
                      <a:pt x="157095" y="2394900"/>
                    </a:lnTo>
                    <a:lnTo>
                      <a:pt x="1940316" y="2394900"/>
                    </a:lnTo>
                    <a:lnTo>
                      <a:pt x="1940316" y="154388"/>
                    </a:lnTo>
                    <a:lnTo>
                      <a:pt x="157095" y="15438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2" name="Rectangle 132">
                <a:extLst>
                  <a:ext uri="{FF2B5EF4-FFF2-40B4-BE49-F238E27FC236}">
                    <a16:creationId xmlns:a16="http://schemas.microsoft.com/office/drawing/2014/main" id="{F170886E-52CB-4CDA-8DB4-9B7D023264D5}"/>
                  </a:ext>
                </a:extLst>
              </p:cNvPr>
              <p:cNvSpPr/>
              <p:nvPr/>
            </p:nvSpPr>
            <p:spPr bwMode="auto">
              <a:xfrm>
                <a:off x="7711440" y="1981200"/>
                <a:ext cx="1127760" cy="1524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3" name="Rectangle 133">
                <a:extLst>
                  <a:ext uri="{FF2B5EF4-FFF2-40B4-BE49-F238E27FC236}">
                    <a16:creationId xmlns:a16="http://schemas.microsoft.com/office/drawing/2014/main" id="{ABEB007F-A9D9-4E3E-A08D-CE646D408CFC}"/>
                  </a:ext>
                </a:extLst>
              </p:cNvPr>
              <p:cNvSpPr/>
              <p:nvPr/>
            </p:nvSpPr>
            <p:spPr bwMode="auto">
              <a:xfrm>
                <a:off x="7711440" y="2518221"/>
                <a:ext cx="1127760" cy="1524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tangle 134">
                <a:extLst>
                  <a:ext uri="{FF2B5EF4-FFF2-40B4-BE49-F238E27FC236}">
                    <a16:creationId xmlns:a16="http://schemas.microsoft.com/office/drawing/2014/main" id="{50141675-EE61-4BAE-97EF-3569367A0486}"/>
                  </a:ext>
                </a:extLst>
              </p:cNvPr>
              <p:cNvSpPr/>
              <p:nvPr/>
            </p:nvSpPr>
            <p:spPr bwMode="auto">
              <a:xfrm>
                <a:off x="7711440" y="3055242"/>
                <a:ext cx="1127760" cy="1524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47" name="Group 24">
            <a:extLst>
              <a:ext uri="{FF2B5EF4-FFF2-40B4-BE49-F238E27FC236}">
                <a16:creationId xmlns:a16="http://schemas.microsoft.com/office/drawing/2014/main" id="{8E38E37E-5180-4906-8370-931F859EA35D}"/>
              </a:ext>
            </a:extLst>
          </p:cNvPr>
          <p:cNvGrpSpPr/>
          <p:nvPr/>
        </p:nvGrpSpPr>
        <p:grpSpPr>
          <a:xfrm>
            <a:off x="8360275" y="3124921"/>
            <a:ext cx="2105631" cy="986067"/>
            <a:chOff x="8527913" y="2888721"/>
            <a:chExt cx="2147853" cy="1005840"/>
          </a:xfrm>
        </p:grpSpPr>
        <p:sp>
          <p:nvSpPr>
            <p:cNvPr id="48" name="Rectangle 164">
              <a:extLst>
                <a:ext uri="{FF2B5EF4-FFF2-40B4-BE49-F238E27FC236}">
                  <a16:creationId xmlns:a16="http://schemas.microsoft.com/office/drawing/2014/main" id="{ADBFFF41-8AE2-4C9C-859B-8B09ABA8AE62}"/>
                </a:ext>
              </a:extLst>
            </p:cNvPr>
            <p:cNvSpPr/>
            <p:nvPr/>
          </p:nvSpPr>
          <p:spPr bwMode="auto">
            <a:xfrm>
              <a:off x="8527913" y="2888721"/>
              <a:ext cx="2147853" cy="1005840"/>
            </a:xfrm>
            <a:prstGeom prst="rect">
              <a:avLst/>
            </a:prstGeom>
            <a:solidFill>
              <a:srgbClr val="003C6C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Personal Digital Assistant</a:t>
              </a:r>
            </a:p>
          </p:txBody>
        </p:sp>
        <p:sp>
          <p:nvSpPr>
            <p:cNvPr id="49" name="Rectangle 165">
              <a:extLst>
                <a:ext uri="{FF2B5EF4-FFF2-40B4-BE49-F238E27FC236}">
                  <a16:creationId xmlns:a16="http://schemas.microsoft.com/office/drawing/2014/main" id="{E3A64FCB-746B-4351-B897-E43B52631B18}"/>
                </a:ext>
              </a:extLst>
            </p:cNvPr>
            <p:cNvSpPr/>
            <p:nvPr/>
          </p:nvSpPr>
          <p:spPr>
            <a:xfrm>
              <a:off x="9194516" y="3376977"/>
              <a:ext cx="671980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Cortana</a:t>
              </a:r>
            </a:p>
          </p:txBody>
        </p:sp>
        <p:pic>
          <p:nvPicPr>
            <p:cNvPr id="50" name="Picture 191" descr="http://winaero.com/blog/wp-content/uploads/2015/01/cortana-icon.png">
              <a:extLst>
                <a:ext uri="{FF2B5EF4-FFF2-40B4-BE49-F238E27FC236}">
                  <a16:creationId xmlns:a16="http://schemas.microsoft.com/office/drawing/2014/main" id="{6C337DC0-BDB5-44AD-BF82-F5BBA726C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6963" y="3392261"/>
              <a:ext cx="259973" cy="25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13">
            <a:extLst>
              <a:ext uri="{FF2B5EF4-FFF2-40B4-BE49-F238E27FC236}">
                <a16:creationId xmlns:a16="http://schemas.microsoft.com/office/drawing/2014/main" id="{59C398A9-D1C8-4622-A27C-D2E49D5C7E2B}"/>
              </a:ext>
            </a:extLst>
          </p:cNvPr>
          <p:cNvGrpSpPr/>
          <p:nvPr/>
        </p:nvGrpSpPr>
        <p:grpSpPr>
          <a:xfrm>
            <a:off x="8370179" y="2045523"/>
            <a:ext cx="2095727" cy="986067"/>
            <a:chOff x="8538017" y="1787678"/>
            <a:chExt cx="2137750" cy="1005840"/>
          </a:xfrm>
        </p:grpSpPr>
        <p:sp>
          <p:nvSpPr>
            <p:cNvPr id="52" name="Rectangle 43">
              <a:extLst>
                <a:ext uri="{FF2B5EF4-FFF2-40B4-BE49-F238E27FC236}">
                  <a16:creationId xmlns:a16="http://schemas.microsoft.com/office/drawing/2014/main" id="{15FF0584-BF2B-46C2-98FD-22EB8CE3AE55}"/>
                </a:ext>
              </a:extLst>
            </p:cNvPr>
            <p:cNvSpPr/>
            <p:nvPr/>
          </p:nvSpPr>
          <p:spPr bwMode="auto">
            <a:xfrm>
              <a:off x="8538017" y="1787678"/>
              <a:ext cx="2137750" cy="1005840"/>
            </a:xfrm>
            <a:prstGeom prst="rect">
              <a:avLst/>
            </a:prstGeom>
            <a:solidFill>
              <a:srgbClr val="003C6C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Dashboards and Visualizations</a:t>
              </a:r>
            </a:p>
          </p:txBody>
        </p:sp>
        <p:grpSp>
          <p:nvGrpSpPr>
            <p:cNvPr id="53" name="Group 67">
              <a:extLst>
                <a:ext uri="{FF2B5EF4-FFF2-40B4-BE49-F238E27FC236}">
                  <a16:creationId xmlns:a16="http://schemas.microsoft.com/office/drawing/2014/main" id="{4FD336E0-4A57-4ACB-8A21-97D5BE732BD0}"/>
                </a:ext>
              </a:extLst>
            </p:cNvPr>
            <p:cNvGrpSpPr/>
            <p:nvPr/>
          </p:nvGrpSpPr>
          <p:grpSpPr>
            <a:xfrm>
              <a:off x="8847475" y="2434373"/>
              <a:ext cx="399110" cy="255091"/>
              <a:chOff x="4481847" y="2708926"/>
              <a:chExt cx="673103" cy="430214"/>
            </a:xfrm>
            <a:solidFill>
              <a:sysClr val="window" lastClr="FFFFFF"/>
            </a:solidFill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1A230901-6B58-45C6-A585-CEA24138C3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1847" y="2708926"/>
                <a:ext cx="673103" cy="430214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EF0B9BFD-1091-4D26-9DDB-3E4442E94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7910" y="2799414"/>
                <a:ext cx="73024" cy="257176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F34BE320-1F52-4869-A009-144B71753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7449" y="2872438"/>
                <a:ext cx="74613" cy="184150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id="{06121B97-7419-44C0-A3EC-B64D4CA9C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085" y="2937526"/>
                <a:ext cx="103187" cy="119063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6539AD5A-B181-46C9-8961-327F4BFCE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9050" y="2954988"/>
                <a:ext cx="87312" cy="101601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54" name="Rectangle 85">
              <a:extLst>
                <a:ext uri="{FF2B5EF4-FFF2-40B4-BE49-F238E27FC236}">
                  <a16:creationId xmlns:a16="http://schemas.microsoft.com/office/drawing/2014/main" id="{AB210DDD-155A-47D8-9FF9-051FDCC27FF0}"/>
                </a:ext>
              </a:extLst>
            </p:cNvPr>
            <p:cNvSpPr/>
            <p:nvPr/>
          </p:nvSpPr>
          <p:spPr>
            <a:xfrm>
              <a:off x="9204620" y="2421303"/>
              <a:ext cx="720510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Power BI</a:t>
              </a:r>
            </a:p>
          </p:txBody>
        </p:sp>
      </p:grpSp>
      <p:grpSp>
        <p:nvGrpSpPr>
          <p:cNvPr id="60" name="Group 23">
            <a:extLst>
              <a:ext uri="{FF2B5EF4-FFF2-40B4-BE49-F238E27FC236}">
                <a16:creationId xmlns:a16="http://schemas.microsoft.com/office/drawing/2014/main" id="{9A1E685B-4495-41AC-861F-CB4CC19A63E1}"/>
              </a:ext>
            </a:extLst>
          </p:cNvPr>
          <p:cNvGrpSpPr/>
          <p:nvPr/>
        </p:nvGrpSpPr>
        <p:grpSpPr>
          <a:xfrm>
            <a:off x="6154505" y="2048187"/>
            <a:ext cx="2323555" cy="4235175"/>
            <a:chOff x="6277916" y="1790395"/>
            <a:chExt cx="2370146" cy="4320099"/>
          </a:xfrm>
        </p:grpSpPr>
        <p:sp>
          <p:nvSpPr>
            <p:cNvPr id="61" name="Rectangle 42">
              <a:extLst>
                <a:ext uri="{FF2B5EF4-FFF2-40B4-BE49-F238E27FC236}">
                  <a16:creationId xmlns:a16="http://schemas.microsoft.com/office/drawing/2014/main" id="{AF76DD69-C79A-4176-84E1-BA8CC079C3F1}"/>
                </a:ext>
              </a:extLst>
            </p:cNvPr>
            <p:cNvSpPr/>
            <p:nvPr/>
          </p:nvSpPr>
          <p:spPr bwMode="auto">
            <a:xfrm>
              <a:off x="6277916" y="1790395"/>
              <a:ext cx="2079506" cy="4320099"/>
            </a:xfrm>
            <a:prstGeom prst="rect">
              <a:avLst/>
            </a:prstGeom>
            <a:solidFill>
              <a:srgbClr val="005AA1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 </a:t>
              </a:r>
              <a:b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and Analytics</a:t>
              </a:r>
            </a:p>
          </p:txBody>
        </p:sp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3EB1398D-4B20-4181-8E40-66DB81F4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398" y="2896065"/>
              <a:ext cx="353933" cy="375063"/>
            </a:xfrm>
            <a:prstGeom prst="rect">
              <a:avLst/>
            </a:prstGeom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3259BF11-5211-48A4-B97B-BE9CD320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728" y="4360197"/>
              <a:ext cx="428269" cy="310126"/>
            </a:xfrm>
            <a:prstGeom prst="rect">
              <a:avLst/>
            </a:prstGeom>
          </p:spPr>
        </p:pic>
        <p:pic>
          <p:nvPicPr>
            <p:cNvPr id="64" name="Picture 75">
              <a:extLst>
                <a:ext uri="{FF2B5EF4-FFF2-40B4-BE49-F238E27FC236}">
                  <a16:creationId xmlns:a16="http://schemas.microsoft.com/office/drawing/2014/main" id="{71D7A577-6BC7-4B55-B408-0E819F0B2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414" y="5026497"/>
              <a:ext cx="474530" cy="367761"/>
            </a:xfrm>
            <a:prstGeom prst="rect">
              <a:avLst/>
            </a:prstGeom>
          </p:spPr>
        </p:pic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37CE8712-86E1-4123-8282-BC34F4215ACF}"/>
                </a:ext>
              </a:extLst>
            </p:cNvPr>
            <p:cNvSpPr/>
            <p:nvPr/>
          </p:nvSpPr>
          <p:spPr>
            <a:xfrm>
              <a:off x="6767968" y="2860458"/>
              <a:ext cx="1267369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Machine Learning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5799EE90-0FEF-4918-B1E0-0152F1BC6D47}"/>
                </a:ext>
              </a:extLst>
            </p:cNvPr>
            <p:cNvSpPr/>
            <p:nvPr/>
          </p:nvSpPr>
          <p:spPr>
            <a:xfrm>
              <a:off x="6825997" y="4293374"/>
              <a:ext cx="1457831" cy="463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 HDInsight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(Hadoop and Spark)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C18C548B-3E2A-4B74-9B16-17213411661D}"/>
                </a:ext>
              </a:extLst>
            </p:cNvPr>
            <p:cNvSpPr/>
            <p:nvPr/>
          </p:nvSpPr>
          <p:spPr>
            <a:xfrm>
              <a:off x="6844706" y="4954772"/>
              <a:ext cx="1182342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Stream Analytics</a:t>
              </a:r>
            </a:p>
          </p:txBody>
        </p:sp>
        <p:grpSp>
          <p:nvGrpSpPr>
            <p:cNvPr id="68" name="Group 147">
              <a:extLst>
                <a:ext uri="{FF2B5EF4-FFF2-40B4-BE49-F238E27FC236}">
                  <a16:creationId xmlns:a16="http://schemas.microsoft.com/office/drawing/2014/main" id="{1E5C0151-0BC6-4336-8CA6-13C84C3DFC1F}"/>
                </a:ext>
              </a:extLst>
            </p:cNvPr>
            <p:cNvGrpSpPr/>
            <p:nvPr/>
          </p:nvGrpSpPr>
          <p:grpSpPr>
            <a:xfrm>
              <a:off x="8352819" y="2143445"/>
              <a:ext cx="295243" cy="1834529"/>
              <a:chOff x="3832324" y="5254390"/>
              <a:chExt cx="295243" cy="1834529"/>
            </a:xfrm>
          </p:grpSpPr>
          <p:sp>
            <p:nvSpPr>
              <p:cNvPr id="76" name="Isosceles Triangle 148">
                <a:extLst>
                  <a:ext uri="{FF2B5EF4-FFF2-40B4-BE49-F238E27FC236}">
                    <a16:creationId xmlns:a16="http://schemas.microsoft.com/office/drawing/2014/main" id="{904470EF-B26A-4FEE-9EC0-79EF7D04633E}"/>
                  </a:ext>
                </a:extLst>
              </p:cNvPr>
              <p:cNvSpPr/>
              <p:nvPr/>
            </p:nvSpPr>
            <p:spPr bwMode="auto">
              <a:xfrm rot="5400000">
                <a:off x="3576707" y="5557205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7" name="Isosceles Triangle 149">
                <a:extLst>
                  <a:ext uri="{FF2B5EF4-FFF2-40B4-BE49-F238E27FC236}">
                    <a16:creationId xmlns:a16="http://schemas.microsoft.com/office/drawing/2014/main" id="{C4CEB955-71ED-4F30-B792-1BD581EFC51A}"/>
                  </a:ext>
                </a:extLst>
              </p:cNvPr>
              <p:cNvSpPr/>
              <p:nvPr/>
            </p:nvSpPr>
            <p:spPr bwMode="auto">
              <a:xfrm rot="5400000">
                <a:off x="3529509" y="5557205"/>
                <a:ext cx="853675" cy="248045"/>
              </a:xfrm>
              <a:prstGeom prst="triangle">
                <a:avLst/>
              </a:prstGeom>
              <a:solidFill>
                <a:srgbClr val="005AA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8" name="Isosceles Triangle 190">
                <a:extLst>
                  <a:ext uri="{FF2B5EF4-FFF2-40B4-BE49-F238E27FC236}">
                    <a16:creationId xmlns:a16="http://schemas.microsoft.com/office/drawing/2014/main" id="{14464EEA-CA3A-4655-97FB-940048207DDD}"/>
                  </a:ext>
                </a:extLst>
              </p:cNvPr>
              <p:cNvSpPr/>
              <p:nvPr/>
            </p:nvSpPr>
            <p:spPr bwMode="auto">
              <a:xfrm rot="5400000">
                <a:off x="3576707" y="6538059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9" name="Group 150">
              <a:extLst>
                <a:ext uri="{FF2B5EF4-FFF2-40B4-BE49-F238E27FC236}">
                  <a16:creationId xmlns:a16="http://schemas.microsoft.com/office/drawing/2014/main" id="{BC21DEDF-C69E-43F6-9FBB-DD7BA0121EA3}"/>
                </a:ext>
              </a:extLst>
            </p:cNvPr>
            <p:cNvGrpSpPr/>
            <p:nvPr/>
          </p:nvGrpSpPr>
          <p:grpSpPr>
            <a:xfrm>
              <a:off x="8352819" y="4071625"/>
              <a:ext cx="295243" cy="853675"/>
              <a:chOff x="3832324" y="5673490"/>
              <a:chExt cx="295243" cy="853675"/>
            </a:xfrm>
          </p:grpSpPr>
          <p:sp>
            <p:nvSpPr>
              <p:cNvPr id="74" name="Isosceles Triangle 151">
                <a:extLst>
                  <a:ext uri="{FF2B5EF4-FFF2-40B4-BE49-F238E27FC236}">
                    <a16:creationId xmlns:a16="http://schemas.microsoft.com/office/drawing/2014/main" id="{CF8EB989-6B35-4D9B-B3CD-4DA6BFD66F16}"/>
                  </a:ext>
                </a:extLst>
              </p:cNvPr>
              <p:cNvSpPr/>
              <p:nvPr/>
            </p:nvSpPr>
            <p:spPr bwMode="auto">
              <a:xfrm rot="5400000">
                <a:off x="3576707" y="5976305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5" name="Isosceles Triangle 152">
                <a:extLst>
                  <a:ext uri="{FF2B5EF4-FFF2-40B4-BE49-F238E27FC236}">
                    <a16:creationId xmlns:a16="http://schemas.microsoft.com/office/drawing/2014/main" id="{97A85E03-EF2E-407F-86E9-4659166488E1}"/>
                  </a:ext>
                </a:extLst>
              </p:cNvPr>
              <p:cNvSpPr/>
              <p:nvPr/>
            </p:nvSpPr>
            <p:spPr bwMode="auto">
              <a:xfrm rot="5400000">
                <a:off x="3529509" y="5976305"/>
                <a:ext cx="853675" cy="248045"/>
              </a:xfrm>
              <a:prstGeom prst="triangle">
                <a:avLst/>
              </a:prstGeom>
              <a:solidFill>
                <a:srgbClr val="005AA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0" name="Group 157">
              <a:extLst>
                <a:ext uri="{FF2B5EF4-FFF2-40B4-BE49-F238E27FC236}">
                  <a16:creationId xmlns:a16="http://schemas.microsoft.com/office/drawing/2014/main" id="{2E29E527-B41B-4374-BA62-6FD18BD7402C}"/>
                </a:ext>
              </a:extLst>
            </p:cNvPr>
            <p:cNvGrpSpPr/>
            <p:nvPr/>
          </p:nvGrpSpPr>
          <p:grpSpPr>
            <a:xfrm>
              <a:off x="8352819" y="5171433"/>
              <a:ext cx="295243" cy="853675"/>
              <a:chOff x="3832324" y="5397265"/>
              <a:chExt cx="295243" cy="853675"/>
            </a:xfrm>
          </p:grpSpPr>
          <p:sp>
            <p:nvSpPr>
              <p:cNvPr id="72" name="Isosceles Triangle 158">
                <a:extLst>
                  <a:ext uri="{FF2B5EF4-FFF2-40B4-BE49-F238E27FC236}">
                    <a16:creationId xmlns:a16="http://schemas.microsoft.com/office/drawing/2014/main" id="{7BAFFE24-4BC3-4973-8F44-8495DE763EB0}"/>
                  </a:ext>
                </a:extLst>
              </p:cNvPr>
              <p:cNvSpPr/>
              <p:nvPr/>
            </p:nvSpPr>
            <p:spPr bwMode="auto">
              <a:xfrm rot="5400000">
                <a:off x="3576707" y="5700080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3" name="Isosceles Triangle 159">
                <a:extLst>
                  <a:ext uri="{FF2B5EF4-FFF2-40B4-BE49-F238E27FC236}">
                    <a16:creationId xmlns:a16="http://schemas.microsoft.com/office/drawing/2014/main" id="{4CCA4D9F-B9BC-4D94-A67A-906FD452DF2A}"/>
                  </a:ext>
                </a:extLst>
              </p:cNvPr>
              <p:cNvSpPr/>
              <p:nvPr/>
            </p:nvSpPr>
            <p:spPr bwMode="auto">
              <a:xfrm rot="5400000">
                <a:off x="3529509" y="5700080"/>
                <a:ext cx="853675" cy="248045"/>
              </a:xfrm>
              <a:prstGeom prst="triangle">
                <a:avLst/>
              </a:prstGeom>
              <a:solidFill>
                <a:srgbClr val="005AA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71" name="Isosceles Triangle 189">
              <a:extLst>
                <a:ext uri="{FF2B5EF4-FFF2-40B4-BE49-F238E27FC236}">
                  <a16:creationId xmlns:a16="http://schemas.microsoft.com/office/drawing/2014/main" id="{69C00E72-FFFD-4BBE-8496-1D1DAD813042}"/>
                </a:ext>
              </a:extLst>
            </p:cNvPr>
            <p:cNvSpPr/>
            <p:nvPr/>
          </p:nvSpPr>
          <p:spPr bwMode="auto">
            <a:xfrm rot="5400000">
              <a:off x="8050088" y="3428236"/>
              <a:ext cx="853675" cy="248045"/>
            </a:xfrm>
            <a:prstGeom prst="triangle">
              <a:avLst/>
            </a:prstGeom>
            <a:solidFill>
              <a:srgbClr val="005AA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9" name="Freeform 389">
            <a:extLst>
              <a:ext uri="{FF2B5EF4-FFF2-40B4-BE49-F238E27FC236}">
                <a16:creationId xmlns:a16="http://schemas.microsoft.com/office/drawing/2014/main" id="{45F2B3E9-16E3-4DCF-8E6E-A2E105DE2F3C}"/>
              </a:ext>
            </a:extLst>
          </p:cNvPr>
          <p:cNvSpPr>
            <a:spLocks noEditPoints="1"/>
          </p:cNvSpPr>
          <p:nvPr/>
        </p:nvSpPr>
        <p:spPr bwMode="auto">
          <a:xfrm>
            <a:off x="8886475" y="3676029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3" tIns="44821" rIns="89643" bIns="44821" numCol="1" anchor="t" anchorCtr="0" compatLnSpc="1">
            <a:prstTxWarp prst="textNoShape">
              <a:avLst/>
            </a:prstTxWarp>
          </a:bodyPr>
          <a:lstStyle/>
          <a:p>
            <a:pPr defTabSz="896306">
              <a:defRPr/>
            </a:pPr>
            <a:endParaRPr lang="en-US" sz="1667" kern="0">
              <a:solidFill>
                <a:prstClr val="white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80" name="Rectangle 19">
            <a:extLst>
              <a:ext uri="{FF2B5EF4-FFF2-40B4-BE49-F238E27FC236}">
                <a16:creationId xmlns:a16="http://schemas.microsoft.com/office/drawing/2014/main" id="{338AEBBA-41BE-41C5-B39C-C63A51926FBE}"/>
              </a:ext>
            </a:extLst>
          </p:cNvPr>
          <p:cNvSpPr/>
          <p:nvPr/>
        </p:nvSpPr>
        <p:spPr>
          <a:xfrm>
            <a:off x="431101" y="6371205"/>
            <a:ext cx="567335" cy="333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10694">
              <a:spcAft>
                <a:spcPct val="35000"/>
              </a:spcAft>
              <a:defRPr/>
            </a:pPr>
            <a:r>
              <a:rPr lang="hu-HU" sz="1567" b="1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rPr>
              <a:t>Adat</a:t>
            </a:r>
            <a:endParaRPr lang="en-US" sz="1567" b="1" kern="0" spc="-29" dirty="0">
              <a:solidFill>
                <a:prstClr val="white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grpSp>
        <p:nvGrpSpPr>
          <p:cNvPr id="81" name="Group 5">
            <a:extLst>
              <a:ext uri="{FF2B5EF4-FFF2-40B4-BE49-F238E27FC236}">
                <a16:creationId xmlns:a16="http://schemas.microsoft.com/office/drawing/2014/main" id="{B5A1367D-6EF2-42CB-A6BC-22C2042B676F}"/>
              </a:ext>
            </a:extLst>
          </p:cNvPr>
          <p:cNvGrpSpPr/>
          <p:nvPr/>
        </p:nvGrpSpPr>
        <p:grpSpPr>
          <a:xfrm>
            <a:off x="270803" y="2383763"/>
            <a:ext cx="1520655" cy="3816091"/>
            <a:chOff x="276231" y="2132701"/>
            <a:chExt cx="1551146" cy="3892612"/>
          </a:xfrm>
        </p:grpSpPr>
        <p:cxnSp>
          <p:nvCxnSpPr>
            <p:cNvPr id="82" name="Straight Connector 86">
              <a:extLst>
                <a:ext uri="{FF2B5EF4-FFF2-40B4-BE49-F238E27FC236}">
                  <a16:creationId xmlns:a16="http://schemas.microsoft.com/office/drawing/2014/main" id="{55E8084F-8872-4CF3-9139-22E8C2FBE677}"/>
                </a:ext>
              </a:extLst>
            </p:cNvPr>
            <p:cNvCxnSpPr/>
            <p:nvPr/>
          </p:nvCxnSpPr>
          <p:spPr>
            <a:xfrm>
              <a:off x="1399592" y="2407298"/>
              <a:ext cx="7864" cy="2729556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83" name="Straight Connector 87">
              <a:extLst>
                <a:ext uri="{FF2B5EF4-FFF2-40B4-BE49-F238E27FC236}">
                  <a16:creationId xmlns:a16="http://schemas.microsoft.com/office/drawing/2014/main" id="{4B6E35E3-EEBD-4D53-92BB-76C16B76B937}"/>
                </a:ext>
              </a:extLst>
            </p:cNvPr>
            <p:cNvCxnSpPr/>
            <p:nvPr/>
          </p:nvCxnSpPr>
          <p:spPr>
            <a:xfrm>
              <a:off x="1184988" y="2407298"/>
              <a:ext cx="214604" cy="1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84" name="Straight Connector 88">
              <a:extLst>
                <a:ext uri="{FF2B5EF4-FFF2-40B4-BE49-F238E27FC236}">
                  <a16:creationId xmlns:a16="http://schemas.microsoft.com/office/drawing/2014/main" id="{44D596EA-19BA-40C0-8B4E-01EB8C882E06}"/>
                </a:ext>
              </a:extLst>
            </p:cNvPr>
            <p:cNvCxnSpPr/>
            <p:nvPr/>
          </p:nvCxnSpPr>
          <p:spPr>
            <a:xfrm flipV="1">
              <a:off x="1184988" y="3768264"/>
              <a:ext cx="570278" cy="1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85" name="Straight Connector 89">
              <a:extLst>
                <a:ext uri="{FF2B5EF4-FFF2-40B4-BE49-F238E27FC236}">
                  <a16:creationId xmlns:a16="http://schemas.microsoft.com/office/drawing/2014/main" id="{99A7A19C-5393-45BA-95BC-5DE28B25B10E}"/>
                </a:ext>
              </a:extLst>
            </p:cNvPr>
            <p:cNvCxnSpPr/>
            <p:nvPr/>
          </p:nvCxnSpPr>
          <p:spPr>
            <a:xfrm>
              <a:off x="1184988" y="5136854"/>
              <a:ext cx="214604" cy="1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69694171-3F92-4974-AB67-32BA4D64D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527" y="2132701"/>
              <a:ext cx="613677" cy="485488"/>
            </a:xfrm>
            <a:custGeom>
              <a:avLst/>
              <a:gdLst>
                <a:gd name="T0" fmla="*/ 234 w 1464"/>
                <a:gd name="T1" fmla="*/ 815 h 1158"/>
                <a:gd name="T2" fmla="*/ 206 w 1464"/>
                <a:gd name="T3" fmla="*/ 1158 h 1158"/>
                <a:gd name="T4" fmla="*/ 33 w 1464"/>
                <a:gd name="T5" fmla="*/ 1131 h 1158"/>
                <a:gd name="T6" fmla="*/ 89 w 1464"/>
                <a:gd name="T7" fmla="*/ 876 h 1158"/>
                <a:gd name="T8" fmla="*/ 183 w 1464"/>
                <a:gd name="T9" fmla="*/ 876 h 1158"/>
                <a:gd name="T10" fmla="*/ 323 w 1464"/>
                <a:gd name="T11" fmla="*/ 1158 h 1158"/>
                <a:gd name="T12" fmla="*/ 495 w 1464"/>
                <a:gd name="T13" fmla="*/ 1131 h 1158"/>
                <a:gd name="T14" fmla="*/ 295 w 1464"/>
                <a:gd name="T15" fmla="*/ 748 h 1158"/>
                <a:gd name="T16" fmla="*/ 295 w 1464"/>
                <a:gd name="T17" fmla="*/ 1131 h 1158"/>
                <a:gd name="T18" fmla="*/ 584 w 1464"/>
                <a:gd name="T19" fmla="*/ 1158 h 1158"/>
                <a:gd name="T20" fmla="*/ 757 w 1464"/>
                <a:gd name="T21" fmla="*/ 1131 h 1158"/>
                <a:gd name="T22" fmla="*/ 557 w 1464"/>
                <a:gd name="T23" fmla="*/ 493 h 1158"/>
                <a:gd name="T24" fmla="*/ 557 w 1464"/>
                <a:gd name="T25" fmla="*/ 1131 h 1158"/>
                <a:gd name="T26" fmla="*/ 863 w 1464"/>
                <a:gd name="T27" fmla="*/ 676 h 1158"/>
                <a:gd name="T28" fmla="*/ 813 w 1464"/>
                <a:gd name="T29" fmla="*/ 1131 h 1158"/>
                <a:gd name="T30" fmla="*/ 991 w 1464"/>
                <a:gd name="T31" fmla="*/ 1158 h 1158"/>
                <a:gd name="T32" fmla="*/ 1013 w 1464"/>
                <a:gd name="T33" fmla="*/ 610 h 1158"/>
                <a:gd name="T34" fmla="*/ 902 w 1464"/>
                <a:gd name="T35" fmla="*/ 687 h 1158"/>
                <a:gd name="T36" fmla="*/ 1074 w 1464"/>
                <a:gd name="T37" fmla="*/ 1131 h 1158"/>
                <a:gd name="T38" fmla="*/ 1247 w 1464"/>
                <a:gd name="T39" fmla="*/ 1158 h 1158"/>
                <a:gd name="T40" fmla="*/ 1275 w 1464"/>
                <a:gd name="T41" fmla="*/ 366 h 1158"/>
                <a:gd name="T42" fmla="*/ 1074 w 1464"/>
                <a:gd name="T43" fmla="*/ 549 h 1158"/>
                <a:gd name="T44" fmla="*/ 1442 w 1464"/>
                <a:gd name="T45" fmla="*/ 0 h 1158"/>
                <a:gd name="T46" fmla="*/ 1024 w 1464"/>
                <a:gd name="T47" fmla="*/ 33 h 1158"/>
                <a:gd name="T48" fmla="*/ 1130 w 1464"/>
                <a:gd name="T49" fmla="*/ 166 h 1158"/>
                <a:gd name="T50" fmla="*/ 935 w 1464"/>
                <a:gd name="T51" fmla="*/ 410 h 1158"/>
                <a:gd name="T52" fmla="*/ 896 w 1464"/>
                <a:gd name="T53" fmla="*/ 416 h 1158"/>
                <a:gd name="T54" fmla="*/ 540 w 1464"/>
                <a:gd name="T55" fmla="*/ 94 h 1158"/>
                <a:gd name="T56" fmla="*/ 11 w 1464"/>
                <a:gd name="T57" fmla="*/ 704 h 1158"/>
                <a:gd name="T58" fmla="*/ 117 w 1464"/>
                <a:gd name="T59" fmla="*/ 848 h 1158"/>
                <a:gd name="T60" fmla="*/ 156 w 1464"/>
                <a:gd name="T61" fmla="*/ 848 h 1158"/>
                <a:gd name="T62" fmla="*/ 534 w 1464"/>
                <a:gd name="T63" fmla="*/ 443 h 1158"/>
                <a:gd name="T64" fmla="*/ 885 w 1464"/>
                <a:gd name="T65" fmla="*/ 649 h 1158"/>
                <a:gd name="T66" fmla="*/ 930 w 1464"/>
                <a:gd name="T67" fmla="*/ 643 h 1158"/>
                <a:gd name="T68" fmla="*/ 1269 w 1464"/>
                <a:gd name="T69" fmla="*/ 321 h 1158"/>
                <a:gd name="T70" fmla="*/ 1420 w 1464"/>
                <a:gd name="T71" fmla="*/ 460 h 1158"/>
                <a:gd name="T72" fmla="*/ 1442 w 1464"/>
                <a:gd name="T73" fmla="*/ 449 h 1158"/>
                <a:gd name="T74" fmla="*/ 1442 w 1464"/>
                <a:gd name="T7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4" h="1158">
                  <a:moveTo>
                    <a:pt x="183" y="876"/>
                  </a:moveTo>
                  <a:cubicBezTo>
                    <a:pt x="234" y="815"/>
                    <a:pt x="234" y="815"/>
                    <a:pt x="234" y="815"/>
                  </a:cubicBezTo>
                  <a:cubicBezTo>
                    <a:pt x="234" y="1131"/>
                    <a:pt x="234" y="1131"/>
                    <a:pt x="234" y="1131"/>
                  </a:cubicBezTo>
                  <a:cubicBezTo>
                    <a:pt x="234" y="1147"/>
                    <a:pt x="222" y="1158"/>
                    <a:pt x="206" y="1158"/>
                  </a:cubicBezTo>
                  <a:cubicBezTo>
                    <a:pt x="61" y="1158"/>
                    <a:pt x="61" y="1158"/>
                    <a:pt x="61" y="1158"/>
                  </a:cubicBezTo>
                  <a:cubicBezTo>
                    <a:pt x="50" y="1158"/>
                    <a:pt x="33" y="1147"/>
                    <a:pt x="33" y="1131"/>
                  </a:cubicBezTo>
                  <a:cubicBezTo>
                    <a:pt x="33" y="820"/>
                    <a:pt x="33" y="820"/>
                    <a:pt x="33" y="820"/>
                  </a:cubicBezTo>
                  <a:cubicBezTo>
                    <a:pt x="89" y="876"/>
                    <a:pt x="89" y="876"/>
                    <a:pt x="89" y="876"/>
                  </a:cubicBezTo>
                  <a:cubicBezTo>
                    <a:pt x="100" y="887"/>
                    <a:pt x="117" y="898"/>
                    <a:pt x="133" y="898"/>
                  </a:cubicBezTo>
                  <a:cubicBezTo>
                    <a:pt x="150" y="898"/>
                    <a:pt x="172" y="887"/>
                    <a:pt x="183" y="876"/>
                  </a:cubicBezTo>
                  <a:close/>
                  <a:moveTo>
                    <a:pt x="295" y="1131"/>
                  </a:moveTo>
                  <a:cubicBezTo>
                    <a:pt x="295" y="1147"/>
                    <a:pt x="306" y="1158"/>
                    <a:pt x="323" y="1158"/>
                  </a:cubicBezTo>
                  <a:cubicBezTo>
                    <a:pt x="467" y="1158"/>
                    <a:pt x="467" y="1158"/>
                    <a:pt x="467" y="1158"/>
                  </a:cubicBezTo>
                  <a:cubicBezTo>
                    <a:pt x="484" y="1158"/>
                    <a:pt x="495" y="1147"/>
                    <a:pt x="495" y="1131"/>
                  </a:cubicBezTo>
                  <a:cubicBezTo>
                    <a:pt x="495" y="527"/>
                    <a:pt x="495" y="527"/>
                    <a:pt x="495" y="527"/>
                  </a:cubicBezTo>
                  <a:cubicBezTo>
                    <a:pt x="295" y="748"/>
                    <a:pt x="295" y="748"/>
                    <a:pt x="295" y="748"/>
                  </a:cubicBezTo>
                  <a:cubicBezTo>
                    <a:pt x="295" y="1131"/>
                    <a:pt x="295" y="1131"/>
                    <a:pt x="295" y="1131"/>
                  </a:cubicBezTo>
                  <a:cubicBezTo>
                    <a:pt x="295" y="1131"/>
                    <a:pt x="295" y="1131"/>
                    <a:pt x="295" y="1131"/>
                  </a:cubicBezTo>
                  <a:close/>
                  <a:moveTo>
                    <a:pt x="557" y="1131"/>
                  </a:moveTo>
                  <a:cubicBezTo>
                    <a:pt x="557" y="1147"/>
                    <a:pt x="568" y="1158"/>
                    <a:pt x="584" y="1158"/>
                  </a:cubicBezTo>
                  <a:cubicBezTo>
                    <a:pt x="729" y="1158"/>
                    <a:pt x="729" y="1158"/>
                    <a:pt x="729" y="1158"/>
                  </a:cubicBezTo>
                  <a:cubicBezTo>
                    <a:pt x="746" y="1158"/>
                    <a:pt x="757" y="1147"/>
                    <a:pt x="757" y="1131"/>
                  </a:cubicBezTo>
                  <a:cubicBezTo>
                    <a:pt x="757" y="615"/>
                    <a:pt x="757" y="615"/>
                    <a:pt x="757" y="615"/>
                  </a:cubicBezTo>
                  <a:cubicBezTo>
                    <a:pt x="557" y="493"/>
                    <a:pt x="557" y="493"/>
                    <a:pt x="557" y="493"/>
                  </a:cubicBezTo>
                  <a:cubicBezTo>
                    <a:pt x="557" y="1131"/>
                    <a:pt x="557" y="1131"/>
                    <a:pt x="557" y="1131"/>
                  </a:cubicBezTo>
                  <a:cubicBezTo>
                    <a:pt x="557" y="1131"/>
                    <a:pt x="557" y="1131"/>
                    <a:pt x="557" y="1131"/>
                  </a:cubicBezTo>
                  <a:close/>
                  <a:moveTo>
                    <a:pt x="902" y="687"/>
                  </a:moveTo>
                  <a:cubicBezTo>
                    <a:pt x="891" y="687"/>
                    <a:pt x="874" y="687"/>
                    <a:pt x="863" y="676"/>
                  </a:cubicBezTo>
                  <a:cubicBezTo>
                    <a:pt x="813" y="649"/>
                    <a:pt x="813" y="649"/>
                    <a:pt x="813" y="649"/>
                  </a:cubicBezTo>
                  <a:cubicBezTo>
                    <a:pt x="813" y="1131"/>
                    <a:pt x="813" y="1131"/>
                    <a:pt x="813" y="1131"/>
                  </a:cubicBezTo>
                  <a:cubicBezTo>
                    <a:pt x="813" y="1147"/>
                    <a:pt x="829" y="1158"/>
                    <a:pt x="841" y="1158"/>
                  </a:cubicBezTo>
                  <a:cubicBezTo>
                    <a:pt x="991" y="1158"/>
                    <a:pt x="991" y="1158"/>
                    <a:pt x="991" y="1158"/>
                  </a:cubicBezTo>
                  <a:cubicBezTo>
                    <a:pt x="1002" y="1158"/>
                    <a:pt x="1013" y="1147"/>
                    <a:pt x="1013" y="1131"/>
                  </a:cubicBezTo>
                  <a:cubicBezTo>
                    <a:pt x="1013" y="610"/>
                    <a:pt x="1013" y="610"/>
                    <a:pt x="1013" y="610"/>
                  </a:cubicBezTo>
                  <a:cubicBezTo>
                    <a:pt x="958" y="671"/>
                    <a:pt x="958" y="671"/>
                    <a:pt x="958" y="671"/>
                  </a:cubicBezTo>
                  <a:cubicBezTo>
                    <a:pt x="941" y="682"/>
                    <a:pt x="924" y="687"/>
                    <a:pt x="902" y="687"/>
                  </a:cubicBezTo>
                  <a:close/>
                  <a:moveTo>
                    <a:pt x="1074" y="549"/>
                  </a:moveTo>
                  <a:cubicBezTo>
                    <a:pt x="1074" y="1131"/>
                    <a:pt x="1074" y="1131"/>
                    <a:pt x="1074" y="1131"/>
                  </a:cubicBezTo>
                  <a:cubicBezTo>
                    <a:pt x="1074" y="1147"/>
                    <a:pt x="1086" y="1158"/>
                    <a:pt x="1102" y="1158"/>
                  </a:cubicBezTo>
                  <a:cubicBezTo>
                    <a:pt x="1247" y="1158"/>
                    <a:pt x="1247" y="1158"/>
                    <a:pt x="1247" y="1158"/>
                  </a:cubicBezTo>
                  <a:cubicBezTo>
                    <a:pt x="1264" y="1158"/>
                    <a:pt x="1275" y="1147"/>
                    <a:pt x="1275" y="1131"/>
                  </a:cubicBezTo>
                  <a:cubicBezTo>
                    <a:pt x="1275" y="366"/>
                    <a:pt x="1275" y="366"/>
                    <a:pt x="1275" y="366"/>
                  </a:cubicBezTo>
                  <a:cubicBezTo>
                    <a:pt x="1269" y="360"/>
                    <a:pt x="1269" y="360"/>
                    <a:pt x="1269" y="360"/>
                  </a:cubicBezTo>
                  <a:cubicBezTo>
                    <a:pt x="1074" y="549"/>
                    <a:pt x="1074" y="549"/>
                    <a:pt x="1074" y="549"/>
                  </a:cubicBezTo>
                  <a:cubicBezTo>
                    <a:pt x="1074" y="549"/>
                    <a:pt x="1074" y="549"/>
                    <a:pt x="1074" y="549"/>
                  </a:cubicBezTo>
                  <a:close/>
                  <a:moveTo>
                    <a:pt x="1442" y="0"/>
                  </a:moveTo>
                  <a:cubicBezTo>
                    <a:pt x="1442" y="0"/>
                    <a:pt x="1442" y="0"/>
                    <a:pt x="1442" y="0"/>
                  </a:cubicBezTo>
                  <a:cubicBezTo>
                    <a:pt x="1024" y="33"/>
                    <a:pt x="1024" y="33"/>
                    <a:pt x="1024" y="33"/>
                  </a:cubicBezTo>
                  <a:cubicBezTo>
                    <a:pt x="1008" y="33"/>
                    <a:pt x="1002" y="44"/>
                    <a:pt x="1013" y="50"/>
                  </a:cubicBezTo>
                  <a:cubicBezTo>
                    <a:pt x="1130" y="166"/>
                    <a:pt x="1130" y="166"/>
                    <a:pt x="1130" y="166"/>
                  </a:cubicBezTo>
                  <a:cubicBezTo>
                    <a:pt x="1141" y="177"/>
                    <a:pt x="1141" y="194"/>
                    <a:pt x="1130" y="205"/>
                  </a:cubicBezTo>
                  <a:cubicBezTo>
                    <a:pt x="935" y="410"/>
                    <a:pt x="935" y="410"/>
                    <a:pt x="935" y="410"/>
                  </a:cubicBezTo>
                  <a:cubicBezTo>
                    <a:pt x="930" y="416"/>
                    <a:pt x="924" y="421"/>
                    <a:pt x="919" y="421"/>
                  </a:cubicBezTo>
                  <a:cubicBezTo>
                    <a:pt x="907" y="421"/>
                    <a:pt x="902" y="416"/>
                    <a:pt x="896" y="416"/>
                  </a:cubicBezTo>
                  <a:cubicBezTo>
                    <a:pt x="557" y="100"/>
                    <a:pt x="557" y="100"/>
                    <a:pt x="557" y="100"/>
                  </a:cubicBezTo>
                  <a:cubicBezTo>
                    <a:pt x="551" y="94"/>
                    <a:pt x="545" y="94"/>
                    <a:pt x="540" y="94"/>
                  </a:cubicBezTo>
                  <a:cubicBezTo>
                    <a:pt x="529" y="94"/>
                    <a:pt x="523" y="94"/>
                    <a:pt x="518" y="100"/>
                  </a:cubicBezTo>
                  <a:cubicBezTo>
                    <a:pt x="11" y="704"/>
                    <a:pt x="11" y="704"/>
                    <a:pt x="11" y="704"/>
                  </a:cubicBezTo>
                  <a:cubicBezTo>
                    <a:pt x="0" y="715"/>
                    <a:pt x="0" y="737"/>
                    <a:pt x="11" y="748"/>
                  </a:cubicBezTo>
                  <a:cubicBezTo>
                    <a:pt x="117" y="848"/>
                    <a:pt x="117" y="848"/>
                    <a:pt x="117" y="848"/>
                  </a:cubicBezTo>
                  <a:cubicBezTo>
                    <a:pt x="122" y="854"/>
                    <a:pt x="128" y="859"/>
                    <a:pt x="133" y="859"/>
                  </a:cubicBezTo>
                  <a:cubicBezTo>
                    <a:pt x="139" y="859"/>
                    <a:pt x="150" y="854"/>
                    <a:pt x="156" y="848"/>
                  </a:cubicBezTo>
                  <a:cubicBezTo>
                    <a:pt x="506" y="454"/>
                    <a:pt x="506" y="454"/>
                    <a:pt x="506" y="454"/>
                  </a:cubicBezTo>
                  <a:cubicBezTo>
                    <a:pt x="512" y="443"/>
                    <a:pt x="523" y="443"/>
                    <a:pt x="534" y="443"/>
                  </a:cubicBezTo>
                  <a:cubicBezTo>
                    <a:pt x="540" y="443"/>
                    <a:pt x="545" y="443"/>
                    <a:pt x="551" y="443"/>
                  </a:cubicBezTo>
                  <a:cubicBezTo>
                    <a:pt x="885" y="649"/>
                    <a:pt x="885" y="649"/>
                    <a:pt x="885" y="649"/>
                  </a:cubicBezTo>
                  <a:cubicBezTo>
                    <a:pt x="891" y="649"/>
                    <a:pt x="896" y="649"/>
                    <a:pt x="902" y="649"/>
                  </a:cubicBezTo>
                  <a:cubicBezTo>
                    <a:pt x="913" y="649"/>
                    <a:pt x="924" y="649"/>
                    <a:pt x="930" y="643"/>
                  </a:cubicBezTo>
                  <a:cubicBezTo>
                    <a:pt x="1253" y="327"/>
                    <a:pt x="1253" y="327"/>
                    <a:pt x="1253" y="327"/>
                  </a:cubicBezTo>
                  <a:cubicBezTo>
                    <a:pt x="1258" y="321"/>
                    <a:pt x="1264" y="321"/>
                    <a:pt x="1269" y="321"/>
                  </a:cubicBezTo>
                  <a:cubicBezTo>
                    <a:pt x="1281" y="321"/>
                    <a:pt x="1286" y="321"/>
                    <a:pt x="1292" y="327"/>
                  </a:cubicBezTo>
                  <a:cubicBezTo>
                    <a:pt x="1420" y="460"/>
                    <a:pt x="1420" y="460"/>
                    <a:pt x="1420" y="460"/>
                  </a:cubicBezTo>
                  <a:cubicBezTo>
                    <a:pt x="1425" y="460"/>
                    <a:pt x="1431" y="466"/>
                    <a:pt x="1431" y="466"/>
                  </a:cubicBezTo>
                  <a:cubicBezTo>
                    <a:pt x="1436" y="466"/>
                    <a:pt x="1442" y="460"/>
                    <a:pt x="1442" y="449"/>
                  </a:cubicBezTo>
                  <a:cubicBezTo>
                    <a:pt x="1464" y="28"/>
                    <a:pt x="1464" y="28"/>
                    <a:pt x="1464" y="28"/>
                  </a:cubicBezTo>
                  <a:cubicBezTo>
                    <a:pt x="1464" y="11"/>
                    <a:pt x="1453" y="0"/>
                    <a:pt x="14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146">
                <a:defRPr/>
              </a:pPr>
              <a:endParaRPr lang="en-US" sz="1765" kern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87" name="TextBox 2">
              <a:extLst>
                <a:ext uri="{FF2B5EF4-FFF2-40B4-BE49-F238E27FC236}">
                  <a16:creationId xmlns:a16="http://schemas.microsoft.com/office/drawing/2014/main" id="{AF7D876A-199B-44C3-9BC3-D6409169D464}"/>
                </a:ext>
              </a:extLst>
            </p:cNvPr>
            <p:cNvSpPr txBox="1"/>
            <p:nvPr/>
          </p:nvSpPr>
          <p:spPr>
            <a:xfrm>
              <a:off x="290952" y="2519818"/>
              <a:ext cx="1239881" cy="69243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Üzleti </a:t>
              </a:r>
            </a:p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alkalmazások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88" name="TextBox 105">
              <a:extLst>
                <a:ext uri="{FF2B5EF4-FFF2-40B4-BE49-F238E27FC236}">
                  <a16:creationId xmlns:a16="http://schemas.microsoft.com/office/drawing/2014/main" id="{E6A13B71-3B1F-4FF8-A7BD-662A12F899FB}"/>
                </a:ext>
              </a:extLst>
            </p:cNvPr>
            <p:cNvSpPr txBox="1"/>
            <p:nvPr/>
          </p:nvSpPr>
          <p:spPr>
            <a:xfrm>
              <a:off x="286638" y="4033285"/>
              <a:ext cx="1239881" cy="613949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Egyedi</a:t>
              </a:r>
              <a:br>
                <a:rPr lang="en-US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</a:br>
              <a:r>
                <a:rPr lang="en-US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app</a:t>
              </a: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ok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AFD1A6EE-DA8F-4963-9293-CB56AD6EA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387" y="3483627"/>
              <a:ext cx="451956" cy="645040"/>
            </a:xfrm>
            <a:custGeom>
              <a:avLst/>
              <a:gdLst>
                <a:gd name="T0" fmla="*/ 1011 w 1280"/>
                <a:gd name="T1" fmla="*/ 1048 h 1827"/>
                <a:gd name="T2" fmla="*/ 958 w 1280"/>
                <a:gd name="T3" fmla="*/ 1013 h 1827"/>
                <a:gd name="T4" fmla="*/ 847 w 1280"/>
                <a:gd name="T5" fmla="*/ 961 h 1827"/>
                <a:gd name="T6" fmla="*/ 814 w 1280"/>
                <a:gd name="T7" fmla="*/ 965 h 1827"/>
                <a:gd name="T8" fmla="*/ 710 w 1280"/>
                <a:gd name="T9" fmla="*/ 572 h 1827"/>
                <a:gd name="T10" fmla="*/ 601 w 1280"/>
                <a:gd name="T11" fmla="*/ 594 h 1827"/>
                <a:gd name="T12" fmla="*/ 705 w 1280"/>
                <a:gd name="T13" fmla="*/ 1159 h 1827"/>
                <a:gd name="T14" fmla="*/ 663 w 1280"/>
                <a:gd name="T15" fmla="*/ 1238 h 1827"/>
                <a:gd name="T16" fmla="*/ 504 w 1280"/>
                <a:gd name="T17" fmla="*/ 1112 h 1827"/>
                <a:gd name="T18" fmla="*/ 348 w 1280"/>
                <a:gd name="T19" fmla="*/ 1032 h 1827"/>
                <a:gd name="T20" fmla="*/ 378 w 1280"/>
                <a:gd name="T21" fmla="*/ 1138 h 1827"/>
                <a:gd name="T22" fmla="*/ 416 w 1280"/>
                <a:gd name="T23" fmla="*/ 1245 h 1827"/>
                <a:gd name="T24" fmla="*/ 492 w 1280"/>
                <a:gd name="T25" fmla="*/ 1368 h 1827"/>
                <a:gd name="T26" fmla="*/ 729 w 1280"/>
                <a:gd name="T27" fmla="*/ 1659 h 1827"/>
                <a:gd name="T28" fmla="*/ 805 w 1280"/>
                <a:gd name="T29" fmla="*/ 1827 h 1827"/>
                <a:gd name="T30" fmla="*/ 1238 w 1280"/>
                <a:gd name="T31" fmla="*/ 1652 h 1827"/>
                <a:gd name="T32" fmla="*/ 1257 w 1280"/>
                <a:gd name="T33" fmla="*/ 1576 h 1827"/>
                <a:gd name="T34" fmla="*/ 1273 w 1280"/>
                <a:gd name="T35" fmla="*/ 1354 h 1827"/>
                <a:gd name="T36" fmla="*/ 1198 w 1280"/>
                <a:gd name="T37" fmla="*/ 1207 h 1827"/>
                <a:gd name="T38" fmla="*/ 1131 w 1280"/>
                <a:gd name="T39" fmla="*/ 1112 h 1827"/>
                <a:gd name="T40" fmla="*/ 826 w 1280"/>
                <a:gd name="T41" fmla="*/ 381 h 1827"/>
                <a:gd name="T42" fmla="*/ 442 w 1280"/>
                <a:gd name="T43" fmla="*/ 0 h 1827"/>
                <a:gd name="T44" fmla="*/ 826 w 1280"/>
                <a:gd name="T45" fmla="*/ 381 h 1827"/>
                <a:gd name="T46" fmla="*/ 386 w 1280"/>
                <a:gd name="T47" fmla="*/ 381 h 1827"/>
                <a:gd name="T48" fmla="*/ 0 w 1280"/>
                <a:gd name="T49" fmla="*/ 0 h 1827"/>
                <a:gd name="T50" fmla="*/ 386 w 1280"/>
                <a:gd name="T51" fmla="*/ 381 h 1827"/>
                <a:gd name="T52" fmla="*/ 594 w 1280"/>
                <a:gd name="T53" fmla="*/ 821 h 1827"/>
                <a:gd name="T54" fmla="*/ 442 w 1280"/>
                <a:gd name="T55" fmla="*/ 437 h 1827"/>
                <a:gd name="T56" fmla="*/ 826 w 1280"/>
                <a:gd name="T57" fmla="*/ 821 h 1827"/>
                <a:gd name="T58" fmla="*/ 755 w 1280"/>
                <a:gd name="T59" fmla="*/ 561 h 1827"/>
                <a:gd name="T60" fmla="*/ 755 w 1280"/>
                <a:gd name="T61" fmla="*/ 561 h 1827"/>
                <a:gd name="T62" fmla="*/ 636 w 1280"/>
                <a:gd name="T63" fmla="*/ 480 h 1827"/>
                <a:gd name="T64" fmla="*/ 554 w 1280"/>
                <a:gd name="T65" fmla="*/ 601 h 1827"/>
                <a:gd name="T66" fmla="*/ 594 w 1280"/>
                <a:gd name="T67" fmla="*/ 821 h 1827"/>
                <a:gd name="T68" fmla="*/ 0 w 1280"/>
                <a:gd name="T69" fmla="*/ 1261 h 1827"/>
                <a:gd name="T70" fmla="*/ 606 w 1280"/>
                <a:gd name="T71" fmla="*/ 880 h 1827"/>
                <a:gd name="T72" fmla="*/ 658 w 1280"/>
                <a:gd name="T73" fmla="*/ 1157 h 1827"/>
                <a:gd name="T74" fmla="*/ 658 w 1280"/>
                <a:gd name="T75" fmla="*/ 1159 h 1827"/>
                <a:gd name="T76" fmla="*/ 644 w 1280"/>
                <a:gd name="T77" fmla="*/ 1193 h 1827"/>
                <a:gd name="T78" fmla="*/ 608 w 1280"/>
                <a:gd name="T79" fmla="*/ 1178 h 1827"/>
                <a:gd name="T80" fmla="*/ 563 w 1280"/>
                <a:gd name="T81" fmla="*/ 1117 h 1827"/>
                <a:gd name="T82" fmla="*/ 532 w 1280"/>
                <a:gd name="T83" fmla="*/ 1067 h 1827"/>
                <a:gd name="T84" fmla="*/ 388 w 1280"/>
                <a:gd name="T85" fmla="*/ 972 h 1827"/>
                <a:gd name="T86" fmla="*/ 298 w 1280"/>
                <a:gd name="T87" fmla="*/ 1105 h 1827"/>
                <a:gd name="T88" fmla="*/ 336 w 1280"/>
                <a:gd name="T89" fmla="*/ 1157 h 1827"/>
                <a:gd name="T90" fmla="*/ 357 w 1280"/>
                <a:gd name="T91" fmla="*/ 1219 h 1827"/>
                <a:gd name="T92" fmla="*/ 386 w 1280"/>
                <a:gd name="T93" fmla="*/ 821 h 1827"/>
                <a:gd name="T94" fmla="*/ 0 w 1280"/>
                <a:gd name="T95" fmla="*/ 437 h 1827"/>
                <a:gd name="T96" fmla="*/ 386 w 1280"/>
                <a:gd name="T97" fmla="*/ 821 h 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0" h="1827">
                  <a:moveTo>
                    <a:pt x="1013" y="1048"/>
                  </a:moveTo>
                  <a:cubicBezTo>
                    <a:pt x="1011" y="1048"/>
                    <a:pt x="1011" y="1048"/>
                    <a:pt x="1011" y="1048"/>
                  </a:cubicBezTo>
                  <a:cubicBezTo>
                    <a:pt x="977" y="1046"/>
                    <a:pt x="977" y="1046"/>
                    <a:pt x="977" y="1046"/>
                  </a:cubicBezTo>
                  <a:cubicBezTo>
                    <a:pt x="958" y="1013"/>
                    <a:pt x="958" y="1013"/>
                    <a:pt x="958" y="1013"/>
                  </a:cubicBezTo>
                  <a:cubicBezTo>
                    <a:pt x="954" y="1008"/>
                    <a:pt x="951" y="1003"/>
                    <a:pt x="947" y="998"/>
                  </a:cubicBezTo>
                  <a:cubicBezTo>
                    <a:pt x="918" y="975"/>
                    <a:pt x="885" y="961"/>
                    <a:pt x="847" y="961"/>
                  </a:cubicBezTo>
                  <a:cubicBezTo>
                    <a:pt x="814" y="968"/>
                    <a:pt x="814" y="968"/>
                    <a:pt x="814" y="968"/>
                  </a:cubicBezTo>
                  <a:cubicBezTo>
                    <a:pt x="814" y="965"/>
                    <a:pt x="814" y="965"/>
                    <a:pt x="814" y="965"/>
                  </a:cubicBezTo>
                  <a:cubicBezTo>
                    <a:pt x="814" y="963"/>
                    <a:pt x="814" y="963"/>
                    <a:pt x="814" y="963"/>
                  </a:cubicBezTo>
                  <a:cubicBezTo>
                    <a:pt x="710" y="572"/>
                    <a:pt x="710" y="572"/>
                    <a:pt x="710" y="572"/>
                  </a:cubicBezTo>
                  <a:cubicBezTo>
                    <a:pt x="696" y="523"/>
                    <a:pt x="672" y="523"/>
                    <a:pt x="644" y="527"/>
                  </a:cubicBezTo>
                  <a:cubicBezTo>
                    <a:pt x="644" y="527"/>
                    <a:pt x="589" y="535"/>
                    <a:pt x="601" y="594"/>
                  </a:cubicBezTo>
                  <a:cubicBezTo>
                    <a:pt x="703" y="1140"/>
                    <a:pt x="703" y="1140"/>
                    <a:pt x="703" y="1140"/>
                  </a:cubicBezTo>
                  <a:cubicBezTo>
                    <a:pt x="703" y="1148"/>
                    <a:pt x="705" y="1152"/>
                    <a:pt x="705" y="1159"/>
                  </a:cubicBezTo>
                  <a:cubicBezTo>
                    <a:pt x="705" y="1183"/>
                    <a:pt x="696" y="1207"/>
                    <a:pt x="679" y="1226"/>
                  </a:cubicBezTo>
                  <a:cubicBezTo>
                    <a:pt x="674" y="1233"/>
                    <a:pt x="667" y="1238"/>
                    <a:pt x="663" y="1238"/>
                  </a:cubicBezTo>
                  <a:cubicBezTo>
                    <a:pt x="632" y="1242"/>
                    <a:pt x="603" y="1235"/>
                    <a:pt x="577" y="1216"/>
                  </a:cubicBezTo>
                  <a:cubicBezTo>
                    <a:pt x="547" y="1193"/>
                    <a:pt x="525" y="1143"/>
                    <a:pt x="504" y="1112"/>
                  </a:cubicBezTo>
                  <a:cubicBezTo>
                    <a:pt x="492" y="1093"/>
                    <a:pt x="483" y="1072"/>
                    <a:pt x="468" y="1055"/>
                  </a:cubicBezTo>
                  <a:cubicBezTo>
                    <a:pt x="440" y="1027"/>
                    <a:pt x="383" y="1003"/>
                    <a:pt x="348" y="1032"/>
                  </a:cubicBezTo>
                  <a:cubicBezTo>
                    <a:pt x="338" y="1041"/>
                    <a:pt x="326" y="1065"/>
                    <a:pt x="336" y="1077"/>
                  </a:cubicBezTo>
                  <a:cubicBezTo>
                    <a:pt x="350" y="1096"/>
                    <a:pt x="369" y="1117"/>
                    <a:pt x="378" y="1138"/>
                  </a:cubicBezTo>
                  <a:cubicBezTo>
                    <a:pt x="388" y="1155"/>
                    <a:pt x="393" y="1174"/>
                    <a:pt x="400" y="1193"/>
                  </a:cubicBezTo>
                  <a:cubicBezTo>
                    <a:pt x="404" y="1204"/>
                    <a:pt x="407" y="1235"/>
                    <a:pt x="416" y="1245"/>
                  </a:cubicBezTo>
                  <a:cubicBezTo>
                    <a:pt x="426" y="1254"/>
                    <a:pt x="435" y="1273"/>
                    <a:pt x="442" y="1285"/>
                  </a:cubicBezTo>
                  <a:cubicBezTo>
                    <a:pt x="459" y="1311"/>
                    <a:pt x="483" y="1339"/>
                    <a:pt x="492" y="1368"/>
                  </a:cubicBezTo>
                  <a:cubicBezTo>
                    <a:pt x="525" y="1415"/>
                    <a:pt x="539" y="1477"/>
                    <a:pt x="575" y="1522"/>
                  </a:cubicBezTo>
                  <a:cubicBezTo>
                    <a:pt x="620" y="1576"/>
                    <a:pt x="663" y="1628"/>
                    <a:pt x="729" y="1659"/>
                  </a:cubicBezTo>
                  <a:cubicBezTo>
                    <a:pt x="752" y="1673"/>
                    <a:pt x="769" y="1692"/>
                    <a:pt x="783" y="1713"/>
                  </a:cubicBezTo>
                  <a:cubicBezTo>
                    <a:pt x="805" y="1827"/>
                    <a:pt x="805" y="1827"/>
                    <a:pt x="805" y="1827"/>
                  </a:cubicBezTo>
                  <a:cubicBezTo>
                    <a:pt x="887" y="1813"/>
                    <a:pt x="1224" y="1756"/>
                    <a:pt x="1259" y="1749"/>
                  </a:cubicBezTo>
                  <a:cubicBezTo>
                    <a:pt x="1238" y="1652"/>
                    <a:pt x="1238" y="1652"/>
                    <a:pt x="1238" y="1652"/>
                  </a:cubicBezTo>
                  <a:cubicBezTo>
                    <a:pt x="1235" y="1649"/>
                    <a:pt x="1235" y="1649"/>
                    <a:pt x="1235" y="1649"/>
                  </a:cubicBezTo>
                  <a:cubicBezTo>
                    <a:pt x="1245" y="1626"/>
                    <a:pt x="1250" y="1600"/>
                    <a:pt x="1257" y="1576"/>
                  </a:cubicBezTo>
                  <a:cubicBezTo>
                    <a:pt x="1262" y="1555"/>
                    <a:pt x="1266" y="1536"/>
                    <a:pt x="1266" y="1514"/>
                  </a:cubicBezTo>
                  <a:cubicBezTo>
                    <a:pt x="1269" y="1462"/>
                    <a:pt x="1271" y="1408"/>
                    <a:pt x="1273" y="1354"/>
                  </a:cubicBezTo>
                  <a:cubicBezTo>
                    <a:pt x="1273" y="1344"/>
                    <a:pt x="1273" y="1335"/>
                    <a:pt x="1276" y="1325"/>
                  </a:cubicBezTo>
                  <a:cubicBezTo>
                    <a:pt x="1280" y="1294"/>
                    <a:pt x="1262" y="1211"/>
                    <a:pt x="1198" y="1207"/>
                  </a:cubicBezTo>
                  <a:cubicBezTo>
                    <a:pt x="1195" y="1207"/>
                    <a:pt x="1195" y="1207"/>
                    <a:pt x="1195" y="1204"/>
                  </a:cubicBezTo>
                  <a:cubicBezTo>
                    <a:pt x="1179" y="1171"/>
                    <a:pt x="1157" y="1140"/>
                    <a:pt x="1131" y="1112"/>
                  </a:cubicBezTo>
                  <a:cubicBezTo>
                    <a:pt x="1101" y="1079"/>
                    <a:pt x="1058" y="1055"/>
                    <a:pt x="1013" y="1048"/>
                  </a:cubicBezTo>
                  <a:close/>
                  <a:moveTo>
                    <a:pt x="826" y="381"/>
                  </a:moveTo>
                  <a:cubicBezTo>
                    <a:pt x="442" y="381"/>
                    <a:pt x="442" y="381"/>
                    <a:pt x="442" y="381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826" y="0"/>
                    <a:pt x="826" y="0"/>
                    <a:pt x="826" y="0"/>
                  </a:cubicBezTo>
                  <a:cubicBezTo>
                    <a:pt x="826" y="381"/>
                    <a:pt x="826" y="381"/>
                    <a:pt x="826" y="381"/>
                  </a:cubicBezTo>
                  <a:cubicBezTo>
                    <a:pt x="826" y="381"/>
                    <a:pt x="826" y="381"/>
                    <a:pt x="826" y="381"/>
                  </a:cubicBezTo>
                  <a:close/>
                  <a:moveTo>
                    <a:pt x="386" y="381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6" y="381"/>
                    <a:pt x="386" y="381"/>
                    <a:pt x="386" y="381"/>
                  </a:cubicBezTo>
                  <a:cubicBezTo>
                    <a:pt x="386" y="381"/>
                    <a:pt x="386" y="381"/>
                    <a:pt x="386" y="381"/>
                  </a:cubicBezTo>
                  <a:close/>
                  <a:moveTo>
                    <a:pt x="594" y="821"/>
                  </a:moveTo>
                  <a:cubicBezTo>
                    <a:pt x="442" y="821"/>
                    <a:pt x="442" y="821"/>
                    <a:pt x="442" y="821"/>
                  </a:cubicBezTo>
                  <a:cubicBezTo>
                    <a:pt x="442" y="437"/>
                    <a:pt x="442" y="437"/>
                    <a:pt x="442" y="437"/>
                  </a:cubicBezTo>
                  <a:cubicBezTo>
                    <a:pt x="826" y="437"/>
                    <a:pt x="826" y="437"/>
                    <a:pt x="826" y="437"/>
                  </a:cubicBezTo>
                  <a:cubicBezTo>
                    <a:pt x="826" y="821"/>
                    <a:pt x="826" y="821"/>
                    <a:pt x="826" y="821"/>
                  </a:cubicBezTo>
                  <a:cubicBezTo>
                    <a:pt x="826" y="821"/>
                    <a:pt x="826" y="821"/>
                    <a:pt x="826" y="82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36" y="492"/>
                    <a:pt x="693" y="478"/>
                    <a:pt x="663" y="478"/>
                  </a:cubicBezTo>
                  <a:cubicBezTo>
                    <a:pt x="653" y="478"/>
                    <a:pt x="644" y="478"/>
                    <a:pt x="636" y="480"/>
                  </a:cubicBezTo>
                  <a:cubicBezTo>
                    <a:pt x="627" y="482"/>
                    <a:pt x="591" y="490"/>
                    <a:pt x="570" y="520"/>
                  </a:cubicBezTo>
                  <a:cubicBezTo>
                    <a:pt x="558" y="537"/>
                    <a:pt x="547" y="563"/>
                    <a:pt x="554" y="601"/>
                  </a:cubicBezTo>
                  <a:cubicBezTo>
                    <a:pt x="594" y="821"/>
                    <a:pt x="594" y="821"/>
                    <a:pt x="594" y="821"/>
                  </a:cubicBezTo>
                  <a:cubicBezTo>
                    <a:pt x="594" y="821"/>
                    <a:pt x="594" y="821"/>
                    <a:pt x="594" y="821"/>
                  </a:cubicBezTo>
                  <a:close/>
                  <a:moveTo>
                    <a:pt x="371" y="1261"/>
                  </a:moveTo>
                  <a:cubicBezTo>
                    <a:pt x="0" y="1261"/>
                    <a:pt x="0" y="1261"/>
                    <a:pt x="0" y="1261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606" y="880"/>
                    <a:pt x="606" y="880"/>
                    <a:pt x="606" y="880"/>
                  </a:cubicBezTo>
                  <a:cubicBezTo>
                    <a:pt x="655" y="1150"/>
                    <a:pt x="655" y="1150"/>
                    <a:pt x="655" y="1150"/>
                  </a:cubicBezTo>
                  <a:cubicBezTo>
                    <a:pt x="655" y="1152"/>
                    <a:pt x="658" y="1155"/>
                    <a:pt x="658" y="1157"/>
                  </a:cubicBezTo>
                  <a:cubicBezTo>
                    <a:pt x="658" y="1157"/>
                    <a:pt x="658" y="1157"/>
                    <a:pt x="658" y="1157"/>
                  </a:cubicBezTo>
                  <a:cubicBezTo>
                    <a:pt x="658" y="1159"/>
                    <a:pt x="658" y="1159"/>
                    <a:pt x="658" y="1159"/>
                  </a:cubicBezTo>
                  <a:cubicBezTo>
                    <a:pt x="658" y="1171"/>
                    <a:pt x="653" y="1181"/>
                    <a:pt x="646" y="1193"/>
                  </a:cubicBezTo>
                  <a:cubicBezTo>
                    <a:pt x="644" y="1193"/>
                    <a:pt x="644" y="1193"/>
                    <a:pt x="644" y="1193"/>
                  </a:cubicBezTo>
                  <a:cubicBezTo>
                    <a:pt x="632" y="1193"/>
                    <a:pt x="620" y="1188"/>
                    <a:pt x="608" y="1178"/>
                  </a:cubicBezTo>
                  <a:cubicBezTo>
                    <a:pt x="608" y="1178"/>
                    <a:pt x="608" y="1178"/>
                    <a:pt x="608" y="1178"/>
                  </a:cubicBezTo>
                  <a:cubicBezTo>
                    <a:pt x="608" y="1178"/>
                    <a:pt x="608" y="1178"/>
                    <a:pt x="608" y="1178"/>
                  </a:cubicBezTo>
                  <a:cubicBezTo>
                    <a:pt x="591" y="1167"/>
                    <a:pt x="577" y="1140"/>
                    <a:pt x="563" y="1117"/>
                  </a:cubicBezTo>
                  <a:cubicBezTo>
                    <a:pt x="556" y="1107"/>
                    <a:pt x="551" y="1096"/>
                    <a:pt x="544" y="1086"/>
                  </a:cubicBezTo>
                  <a:cubicBezTo>
                    <a:pt x="539" y="1079"/>
                    <a:pt x="537" y="1074"/>
                    <a:pt x="532" y="1067"/>
                  </a:cubicBezTo>
                  <a:cubicBezTo>
                    <a:pt x="525" y="1053"/>
                    <a:pt x="516" y="1036"/>
                    <a:pt x="502" y="1022"/>
                  </a:cubicBezTo>
                  <a:cubicBezTo>
                    <a:pt x="473" y="991"/>
                    <a:pt x="428" y="972"/>
                    <a:pt x="388" y="972"/>
                  </a:cubicBezTo>
                  <a:cubicBezTo>
                    <a:pt x="362" y="972"/>
                    <a:pt x="338" y="980"/>
                    <a:pt x="319" y="994"/>
                  </a:cubicBezTo>
                  <a:cubicBezTo>
                    <a:pt x="293" y="1017"/>
                    <a:pt x="270" y="1069"/>
                    <a:pt x="298" y="1105"/>
                  </a:cubicBezTo>
                  <a:cubicBezTo>
                    <a:pt x="303" y="1110"/>
                    <a:pt x="305" y="1114"/>
                    <a:pt x="310" y="1119"/>
                  </a:cubicBezTo>
                  <a:cubicBezTo>
                    <a:pt x="319" y="1133"/>
                    <a:pt x="331" y="1148"/>
                    <a:pt x="336" y="1157"/>
                  </a:cubicBezTo>
                  <a:cubicBezTo>
                    <a:pt x="343" y="1174"/>
                    <a:pt x="350" y="1193"/>
                    <a:pt x="355" y="1207"/>
                  </a:cubicBezTo>
                  <a:cubicBezTo>
                    <a:pt x="355" y="1209"/>
                    <a:pt x="357" y="1214"/>
                    <a:pt x="357" y="1219"/>
                  </a:cubicBezTo>
                  <a:cubicBezTo>
                    <a:pt x="359" y="1233"/>
                    <a:pt x="364" y="1247"/>
                    <a:pt x="371" y="1261"/>
                  </a:cubicBezTo>
                  <a:close/>
                  <a:moveTo>
                    <a:pt x="386" y="821"/>
                  </a:moveTo>
                  <a:cubicBezTo>
                    <a:pt x="0" y="821"/>
                    <a:pt x="0" y="821"/>
                    <a:pt x="0" y="821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386" y="437"/>
                    <a:pt x="386" y="437"/>
                    <a:pt x="386" y="437"/>
                  </a:cubicBezTo>
                  <a:cubicBezTo>
                    <a:pt x="386" y="821"/>
                    <a:pt x="386" y="821"/>
                    <a:pt x="386" y="821"/>
                  </a:cubicBezTo>
                  <a:cubicBezTo>
                    <a:pt x="386" y="821"/>
                    <a:pt x="386" y="821"/>
                    <a:pt x="386" y="82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146">
                <a:defRPr/>
              </a:pPr>
              <a:endParaRPr lang="en-US" sz="1765" kern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90" name="TextBox 109">
              <a:extLst>
                <a:ext uri="{FF2B5EF4-FFF2-40B4-BE49-F238E27FC236}">
                  <a16:creationId xmlns:a16="http://schemas.microsoft.com/office/drawing/2014/main" id="{9F2D5473-3C9F-4049-8154-9E7E686C93A3}"/>
                </a:ext>
              </a:extLst>
            </p:cNvPr>
            <p:cNvSpPr txBox="1"/>
            <p:nvPr/>
          </p:nvSpPr>
          <p:spPr>
            <a:xfrm>
              <a:off x="276231" y="5332877"/>
              <a:ext cx="1551146" cy="69243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Szenzorok és</a:t>
              </a:r>
            </a:p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eszközök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C3E003A1-3E43-49B4-BD98-2244AB1FE3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853" y="4945056"/>
              <a:ext cx="576951" cy="530500"/>
            </a:xfrm>
            <a:custGeom>
              <a:avLst/>
              <a:gdLst>
                <a:gd name="T0" fmla="*/ 363 w 400"/>
                <a:gd name="T1" fmla="*/ 0 h 367"/>
                <a:gd name="T2" fmla="*/ 38 w 400"/>
                <a:gd name="T3" fmla="*/ 0 h 367"/>
                <a:gd name="T4" fmla="*/ 0 w 400"/>
                <a:gd name="T5" fmla="*/ 37 h 367"/>
                <a:gd name="T6" fmla="*/ 0 w 400"/>
                <a:gd name="T7" fmla="*/ 255 h 367"/>
                <a:gd name="T8" fmla="*/ 38 w 400"/>
                <a:gd name="T9" fmla="*/ 292 h 367"/>
                <a:gd name="T10" fmla="*/ 184 w 400"/>
                <a:gd name="T11" fmla="*/ 292 h 367"/>
                <a:gd name="T12" fmla="*/ 230 w 400"/>
                <a:gd name="T13" fmla="*/ 335 h 367"/>
                <a:gd name="T14" fmla="*/ 230 w 400"/>
                <a:gd name="T15" fmla="*/ 367 h 367"/>
                <a:gd name="T16" fmla="*/ 328 w 400"/>
                <a:gd name="T17" fmla="*/ 367 h 367"/>
                <a:gd name="T18" fmla="*/ 328 w 400"/>
                <a:gd name="T19" fmla="*/ 292 h 367"/>
                <a:gd name="T20" fmla="*/ 363 w 400"/>
                <a:gd name="T21" fmla="*/ 292 h 367"/>
                <a:gd name="T22" fmla="*/ 400 w 400"/>
                <a:gd name="T23" fmla="*/ 255 h 367"/>
                <a:gd name="T24" fmla="*/ 400 w 400"/>
                <a:gd name="T25" fmla="*/ 37 h 367"/>
                <a:gd name="T26" fmla="*/ 363 w 400"/>
                <a:gd name="T27" fmla="*/ 0 h 367"/>
                <a:gd name="T28" fmla="*/ 361 w 400"/>
                <a:gd name="T29" fmla="*/ 253 h 367"/>
                <a:gd name="T30" fmla="*/ 328 w 400"/>
                <a:gd name="T31" fmla="*/ 253 h 367"/>
                <a:gd name="T32" fmla="*/ 328 w 400"/>
                <a:gd name="T33" fmla="*/ 197 h 367"/>
                <a:gd name="T34" fmla="*/ 305 w 400"/>
                <a:gd name="T35" fmla="*/ 197 h 367"/>
                <a:gd name="T36" fmla="*/ 305 w 400"/>
                <a:gd name="T37" fmla="*/ 219 h 367"/>
                <a:gd name="T38" fmla="*/ 298 w 400"/>
                <a:gd name="T39" fmla="*/ 219 h 367"/>
                <a:gd name="T40" fmla="*/ 298 w 400"/>
                <a:gd name="T41" fmla="*/ 180 h 367"/>
                <a:gd name="T42" fmla="*/ 275 w 400"/>
                <a:gd name="T43" fmla="*/ 180 h 367"/>
                <a:gd name="T44" fmla="*/ 275 w 400"/>
                <a:gd name="T45" fmla="*/ 219 h 367"/>
                <a:gd name="T46" fmla="*/ 269 w 400"/>
                <a:gd name="T47" fmla="*/ 219 h 367"/>
                <a:gd name="T48" fmla="*/ 269 w 400"/>
                <a:gd name="T49" fmla="*/ 166 h 367"/>
                <a:gd name="T50" fmla="*/ 245 w 400"/>
                <a:gd name="T51" fmla="*/ 166 h 367"/>
                <a:gd name="T52" fmla="*/ 245 w 400"/>
                <a:gd name="T53" fmla="*/ 219 h 367"/>
                <a:gd name="T54" fmla="*/ 239 w 400"/>
                <a:gd name="T55" fmla="*/ 219 h 367"/>
                <a:gd name="T56" fmla="*/ 239 w 400"/>
                <a:gd name="T57" fmla="*/ 111 h 367"/>
                <a:gd name="T58" fmla="*/ 216 w 400"/>
                <a:gd name="T59" fmla="*/ 111 h 367"/>
                <a:gd name="T60" fmla="*/ 216 w 400"/>
                <a:gd name="T61" fmla="*/ 249 h 367"/>
                <a:gd name="T62" fmla="*/ 208 w 400"/>
                <a:gd name="T63" fmla="*/ 249 h 367"/>
                <a:gd name="T64" fmla="*/ 208 w 400"/>
                <a:gd name="T65" fmla="*/ 197 h 367"/>
                <a:gd name="T66" fmla="*/ 183 w 400"/>
                <a:gd name="T67" fmla="*/ 197 h 367"/>
                <a:gd name="T68" fmla="*/ 183 w 400"/>
                <a:gd name="T69" fmla="*/ 253 h 367"/>
                <a:gd name="T70" fmla="*/ 39 w 400"/>
                <a:gd name="T71" fmla="*/ 253 h 367"/>
                <a:gd name="T72" fmla="*/ 39 w 400"/>
                <a:gd name="T73" fmla="*/ 39 h 367"/>
                <a:gd name="T74" fmla="*/ 361 w 400"/>
                <a:gd name="T75" fmla="*/ 39 h 367"/>
                <a:gd name="T76" fmla="*/ 361 w 400"/>
                <a:gd name="T77" fmla="*/ 25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0" h="367">
                  <a:moveTo>
                    <a:pt x="363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5"/>
                    <a:pt x="17" y="292"/>
                    <a:pt x="38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91" y="310"/>
                    <a:pt x="230" y="335"/>
                    <a:pt x="230" y="335"/>
                  </a:cubicBezTo>
                  <a:cubicBezTo>
                    <a:pt x="230" y="367"/>
                    <a:pt x="230" y="367"/>
                    <a:pt x="230" y="367"/>
                  </a:cubicBezTo>
                  <a:cubicBezTo>
                    <a:pt x="328" y="367"/>
                    <a:pt x="328" y="367"/>
                    <a:pt x="328" y="367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63" y="292"/>
                    <a:pt x="363" y="292"/>
                    <a:pt x="363" y="292"/>
                  </a:cubicBezTo>
                  <a:cubicBezTo>
                    <a:pt x="384" y="292"/>
                    <a:pt x="400" y="275"/>
                    <a:pt x="400" y="255"/>
                  </a:cubicBezTo>
                  <a:cubicBezTo>
                    <a:pt x="400" y="37"/>
                    <a:pt x="400" y="37"/>
                    <a:pt x="400" y="37"/>
                  </a:cubicBezTo>
                  <a:cubicBezTo>
                    <a:pt x="400" y="16"/>
                    <a:pt x="384" y="0"/>
                    <a:pt x="363" y="0"/>
                  </a:cubicBezTo>
                  <a:close/>
                  <a:moveTo>
                    <a:pt x="361" y="253"/>
                  </a:moveTo>
                  <a:cubicBezTo>
                    <a:pt x="328" y="253"/>
                    <a:pt x="328" y="253"/>
                    <a:pt x="328" y="25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81"/>
                    <a:pt x="305" y="181"/>
                    <a:pt x="305" y="197"/>
                  </a:cubicBezTo>
                  <a:cubicBezTo>
                    <a:pt x="305" y="219"/>
                    <a:pt x="305" y="219"/>
                    <a:pt x="305" y="219"/>
                  </a:cubicBezTo>
                  <a:cubicBezTo>
                    <a:pt x="305" y="222"/>
                    <a:pt x="298" y="222"/>
                    <a:pt x="298" y="219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65"/>
                    <a:pt x="275" y="165"/>
                    <a:pt x="275" y="18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22"/>
                    <a:pt x="269" y="222"/>
                    <a:pt x="269" y="219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50"/>
                    <a:pt x="245" y="150"/>
                    <a:pt x="245" y="166"/>
                  </a:cubicBezTo>
                  <a:cubicBezTo>
                    <a:pt x="245" y="219"/>
                    <a:pt x="245" y="219"/>
                    <a:pt x="245" y="219"/>
                  </a:cubicBezTo>
                  <a:cubicBezTo>
                    <a:pt x="245" y="222"/>
                    <a:pt x="239" y="222"/>
                    <a:pt x="239" y="219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9" y="96"/>
                    <a:pt x="216" y="96"/>
                    <a:pt x="216" y="111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6" y="252"/>
                    <a:pt x="208" y="252"/>
                    <a:pt x="208" y="249"/>
                  </a:cubicBezTo>
                  <a:cubicBezTo>
                    <a:pt x="208" y="197"/>
                    <a:pt x="208" y="197"/>
                    <a:pt x="208" y="197"/>
                  </a:cubicBezTo>
                  <a:cubicBezTo>
                    <a:pt x="208" y="178"/>
                    <a:pt x="183" y="179"/>
                    <a:pt x="183" y="197"/>
                  </a:cubicBezTo>
                  <a:cubicBezTo>
                    <a:pt x="183" y="253"/>
                    <a:pt x="183" y="253"/>
                    <a:pt x="183" y="253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61" y="39"/>
                    <a:pt x="361" y="39"/>
                    <a:pt x="361" y="39"/>
                  </a:cubicBezTo>
                  <a:cubicBezTo>
                    <a:pt x="361" y="253"/>
                    <a:pt x="361" y="253"/>
                    <a:pt x="361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146">
                <a:defRPr/>
              </a:pPr>
              <a:endParaRPr lang="en-US" sz="1765" kern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</p:grpSp>
      <p:sp>
        <p:nvSpPr>
          <p:cNvPr id="92" name="Rectangle 20">
            <a:extLst>
              <a:ext uri="{FF2B5EF4-FFF2-40B4-BE49-F238E27FC236}">
                <a16:creationId xmlns:a16="http://schemas.microsoft.com/office/drawing/2014/main" id="{70A8EEAD-A2EA-4A10-8C5A-5163ECAFD339}"/>
              </a:ext>
            </a:extLst>
          </p:cNvPr>
          <p:cNvSpPr/>
          <p:nvPr/>
        </p:nvSpPr>
        <p:spPr>
          <a:xfrm>
            <a:off x="5263859" y="6371205"/>
            <a:ext cx="1126975" cy="333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10694">
              <a:spcAft>
                <a:spcPct val="35000"/>
              </a:spcAft>
              <a:defRPr/>
            </a:pPr>
            <a:r>
              <a:rPr lang="hu-HU" sz="1567" b="1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rPr>
              <a:t>Intelligencia</a:t>
            </a:r>
            <a:endParaRPr lang="en-US" sz="1567" b="1" kern="0" spc="-29" dirty="0">
              <a:solidFill>
                <a:prstClr val="white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93" name="Right Arrow 1">
            <a:extLst>
              <a:ext uri="{FF2B5EF4-FFF2-40B4-BE49-F238E27FC236}">
                <a16:creationId xmlns:a16="http://schemas.microsoft.com/office/drawing/2014/main" id="{8A14DECD-3F78-4264-B2F2-B2F6FA20EF14}"/>
              </a:ext>
            </a:extLst>
          </p:cNvPr>
          <p:cNvSpPr/>
          <p:nvPr/>
        </p:nvSpPr>
        <p:spPr bwMode="auto">
          <a:xfrm>
            <a:off x="1720763" y="6409872"/>
            <a:ext cx="3416476" cy="254512"/>
          </a:xfrm>
          <a:prstGeom prst="rightArrow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>
              <a:lnSpc>
                <a:spcPct val="90000"/>
              </a:lnSpc>
              <a:defRPr/>
            </a:pPr>
            <a:endParaRPr lang="en-US" kern="0" dirty="0" err="1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94" name="Rectangle 21">
            <a:extLst>
              <a:ext uri="{FF2B5EF4-FFF2-40B4-BE49-F238E27FC236}">
                <a16:creationId xmlns:a16="http://schemas.microsoft.com/office/drawing/2014/main" id="{31E878F5-4338-4E3A-B58A-7DFC95AA73B8}"/>
              </a:ext>
            </a:extLst>
          </p:cNvPr>
          <p:cNvSpPr/>
          <p:nvPr/>
        </p:nvSpPr>
        <p:spPr>
          <a:xfrm>
            <a:off x="10975372" y="6371205"/>
            <a:ext cx="757067" cy="333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10694">
              <a:spcAft>
                <a:spcPct val="35000"/>
              </a:spcAft>
              <a:defRPr/>
            </a:pPr>
            <a:r>
              <a:rPr lang="hu-HU" sz="1567" b="1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rPr>
              <a:t>Döntés</a:t>
            </a:r>
            <a:endParaRPr lang="en-US" sz="1567" b="1" kern="0" spc="-29" dirty="0">
              <a:solidFill>
                <a:prstClr val="white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grpSp>
        <p:nvGrpSpPr>
          <p:cNvPr id="95" name="Group 17">
            <a:extLst>
              <a:ext uri="{FF2B5EF4-FFF2-40B4-BE49-F238E27FC236}">
                <a16:creationId xmlns:a16="http://schemas.microsoft.com/office/drawing/2014/main" id="{4C4E3D63-C28D-4805-9FAF-20B4EB85C939}"/>
              </a:ext>
            </a:extLst>
          </p:cNvPr>
          <p:cNvGrpSpPr/>
          <p:nvPr/>
        </p:nvGrpSpPr>
        <p:grpSpPr>
          <a:xfrm>
            <a:off x="10705719" y="3308690"/>
            <a:ext cx="1215508" cy="1033678"/>
            <a:chOff x="10920388" y="2780901"/>
            <a:chExt cx="1239881" cy="1054405"/>
          </a:xfrm>
        </p:grpSpPr>
        <p:grpSp>
          <p:nvGrpSpPr>
            <p:cNvPr id="96" name="Group 8">
              <a:extLst>
                <a:ext uri="{FF2B5EF4-FFF2-40B4-BE49-F238E27FC236}">
                  <a16:creationId xmlns:a16="http://schemas.microsoft.com/office/drawing/2014/main" id="{DF32155A-4D14-4BF5-9E00-C4331FAFBB49}"/>
                </a:ext>
              </a:extLst>
            </p:cNvPr>
            <p:cNvGrpSpPr/>
            <p:nvPr/>
          </p:nvGrpSpPr>
          <p:grpSpPr>
            <a:xfrm>
              <a:off x="11311238" y="2780901"/>
              <a:ext cx="458181" cy="590870"/>
              <a:chOff x="8824650" y="2294433"/>
              <a:chExt cx="368737" cy="475523"/>
            </a:xfrm>
          </p:grpSpPr>
          <p:sp>
            <p:nvSpPr>
              <p:cNvPr id="98" name="Freeform 74">
                <a:extLst>
                  <a:ext uri="{FF2B5EF4-FFF2-40B4-BE49-F238E27FC236}">
                    <a16:creationId xmlns:a16="http://schemas.microsoft.com/office/drawing/2014/main" id="{1E04BBCC-7BCC-4B23-A849-ADE6F6D521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8824650" y="2294433"/>
                <a:ext cx="176113" cy="475523"/>
              </a:xfrm>
              <a:custGeom>
                <a:avLst/>
                <a:gdLst>
                  <a:gd name="T0" fmla="*/ 417 w 858"/>
                  <a:gd name="T1" fmla="*/ 0 h 2322"/>
                  <a:gd name="T2" fmla="*/ 609 w 858"/>
                  <a:gd name="T3" fmla="*/ 191 h 2322"/>
                  <a:gd name="T4" fmla="*/ 417 w 858"/>
                  <a:gd name="T5" fmla="*/ 377 h 2322"/>
                  <a:gd name="T6" fmla="*/ 226 w 858"/>
                  <a:gd name="T7" fmla="*/ 191 h 2322"/>
                  <a:gd name="T8" fmla="*/ 417 w 858"/>
                  <a:gd name="T9" fmla="*/ 0 h 2322"/>
                  <a:gd name="T10" fmla="*/ 191 w 858"/>
                  <a:gd name="T11" fmla="*/ 2218 h 2322"/>
                  <a:gd name="T12" fmla="*/ 301 w 858"/>
                  <a:gd name="T13" fmla="*/ 2322 h 2322"/>
                  <a:gd name="T14" fmla="*/ 406 w 858"/>
                  <a:gd name="T15" fmla="*/ 2218 h 2322"/>
                  <a:gd name="T16" fmla="*/ 406 w 858"/>
                  <a:gd name="T17" fmla="*/ 1324 h 2322"/>
                  <a:gd name="T18" fmla="*/ 452 w 858"/>
                  <a:gd name="T19" fmla="*/ 1324 h 2322"/>
                  <a:gd name="T20" fmla="*/ 452 w 858"/>
                  <a:gd name="T21" fmla="*/ 2218 h 2322"/>
                  <a:gd name="T22" fmla="*/ 557 w 858"/>
                  <a:gd name="T23" fmla="*/ 2322 h 2322"/>
                  <a:gd name="T24" fmla="*/ 667 w 858"/>
                  <a:gd name="T25" fmla="*/ 2218 h 2322"/>
                  <a:gd name="T26" fmla="*/ 667 w 858"/>
                  <a:gd name="T27" fmla="*/ 679 h 2322"/>
                  <a:gd name="T28" fmla="*/ 713 w 858"/>
                  <a:gd name="T29" fmla="*/ 679 h 2322"/>
                  <a:gd name="T30" fmla="*/ 713 w 858"/>
                  <a:gd name="T31" fmla="*/ 1248 h 2322"/>
                  <a:gd name="T32" fmla="*/ 858 w 858"/>
                  <a:gd name="T33" fmla="*/ 1248 h 2322"/>
                  <a:gd name="T34" fmla="*/ 858 w 858"/>
                  <a:gd name="T35" fmla="*/ 667 h 2322"/>
                  <a:gd name="T36" fmla="*/ 638 w 858"/>
                  <a:gd name="T37" fmla="*/ 418 h 2322"/>
                  <a:gd name="T38" fmla="*/ 215 w 858"/>
                  <a:gd name="T39" fmla="*/ 418 h 2322"/>
                  <a:gd name="T40" fmla="*/ 0 w 858"/>
                  <a:gd name="T41" fmla="*/ 662 h 2322"/>
                  <a:gd name="T42" fmla="*/ 0 w 858"/>
                  <a:gd name="T43" fmla="*/ 1248 h 2322"/>
                  <a:gd name="T44" fmla="*/ 145 w 858"/>
                  <a:gd name="T45" fmla="*/ 1248 h 2322"/>
                  <a:gd name="T46" fmla="*/ 145 w 858"/>
                  <a:gd name="T47" fmla="*/ 679 h 2322"/>
                  <a:gd name="T48" fmla="*/ 197 w 858"/>
                  <a:gd name="T49" fmla="*/ 679 h 2322"/>
                  <a:gd name="T50" fmla="*/ 191 w 858"/>
                  <a:gd name="T51" fmla="*/ 2218 h 2322"/>
                  <a:gd name="T52" fmla="*/ 191 w 858"/>
                  <a:gd name="T53" fmla="*/ 2218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8" h="2322">
                    <a:moveTo>
                      <a:pt x="417" y="0"/>
                    </a:moveTo>
                    <a:cubicBezTo>
                      <a:pt x="522" y="0"/>
                      <a:pt x="609" y="87"/>
                      <a:pt x="609" y="191"/>
                    </a:cubicBezTo>
                    <a:cubicBezTo>
                      <a:pt x="609" y="296"/>
                      <a:pt x="522" y="377"/>
                      <a:pt x="417" y="377"/>
                    </a:cubicBezTo>
                    <a:cubicBezTo>
                      <a:pt x="313" y="377"/>
                      <a:pt x="226" y="296"/>
                      <a:pt x="226" y="191"/>
                    </a:cubicBezTo>
                    <a:cubicBezTo>
                      <a:pt x="226" y="87"/>
                      <a:pt x="313" y="0"/>
                      <a:pt x="417" y="0"/>
                    </a:cubicBezTo>
                    <a:close/>
                    <a:moveTo>
                      <a:pt x="191" y="2218"/>
                    </a:moveTo>
                    <a:cubicBezTo>
                      <a:pt x="191" y="2276"/>
                      <a:pt x="244" y="2322"/>
                      <a:pt x="301" y="2322"/>
                    </a:cubicBezTo>
                    <a:cubicBezTo>
                      <a:pt x="359" y="2322"/>
                      <a:pt x="406" y="2276"/>
                      <a:pt x="406" y="2218"/>
                    </a:cubicBezTo>
                    <a:cubicBezTo>
                      <a:pt x="406" y="1324"/>
                      <a:pt x="406" y="1324"/>
                      <a:pt x="406" y="1324"/>
                    </a:cubicBezTo>
                    <a:cubicBezTo>
                      <a:pt x="452" y="1324"/>
                      <a:pt x="452" y="1324"/>
                      <a:pt x="452" y="1324"/>
                    </a:cubicBezTo>
                    <a:cubicBezTo>
                      <a:pt x="452" y="2218"/>
                      <a:pt x="452" y="2218"/>
                      <a:pt x="452" y="2218"/>
                    </a:cubicBezTo>
                    <a:cubicBezTo>
                      <a:pt x="452" y="2276"/>
                      <a:pt x="499" y="2322"/>
                      <a:pt x="557" y="2322"/>
                    </a:cubicBezTo>
                    <a:cubicBezTo>
                      <a:pt x="620" y="2322"/>
                      <a:pt x="667" y="2276"/>
                      <a:pt x="667" y="2218"/>
                    </a:cubicBezTo>
                    <a:cubicBezTo>
                      <a:pt x="667" y="679"/>
                      <a:pt x="667" y="679"/>
                      <a:pt x="667" y="679"/>
                    </a:cubicBezTo>
                    <a:cubicBezTo>
                      <a:pt x="713" y="679"/>
                      <a:pt x="713" y="679"/>
                      <a:pt x="713" y="679"/>
                    </a:cubicBezTo>
                    <a:cubicBezTo>
                      <a:pt x="713" y="1248"/>
                      <a:pt x="713" y="1248"/>
                      <a:pt x="713" y="1248"/>
                    </a:cubicBezTo>
                    <a:cubicBezTo>
                      <a:pt x="713" y="1358"/>
                      <a:pt x="858" y="1358"/>
                      <a:pt x="858" y="1248"/>
                    </a:cubicBezTo>
                    <a:cubicBezTo>
                      <a:pt x="858" y="667"/>
                      <a:pt x="858" y="667"/>
                      <a:pt x="858" y="667"/>
                    </a:cubicBezTo>
                    <a:cubicBezTo>
                      <a:pt x="858" y="540"/>
                      <a:pt x="788" y="418"/>
                      <a:pt x="638" y="418"/>
                    </a:cubicBezTo>
                    <a:cubicBezTo>
                      <a:pt x="215" y="418"/>
                      <a:pt x="215" y="418"/>
                      <a:pt x="215" y="418"/>
                    </a:cubicBezTo>
                    <a:cubicBezTo>
                      <a:pt x="81" y="418"/>
                      <a:pt x="0" y="528"/>
                      <a:pt x="0" y="662"/>
                    </a:cubicBezTo>
                    <a:cubicBezTo>
                      <a:pt x="0" y="1248"/>
                      <a:pt x="0" y="1248"/>
                      <a:pt x="0" y="1248"/>
                    </a:cubicBezTo>
                    <a:cubicBezTo>
                      <a:pt x="0" y="1358"/>
                      <a:pt x="145" y="1358"/>
                      <a:pt x="145" y="1248"/>
                    </a:cubicBezTo>
                    <a:cubicBezTo>
                      <a:pt x="145" y="679"/>
                      <a:pt x="145" y="679"/>
                      <a:pt x="145" y="679"/>
                    </a:cubicBezTo>
                    <a:cubicBezTo>
                      <a:pt x="197" y="679"/>
                      <a:pt x="197" y="679"/>
                      <a:pt x="197" y="679"/>
                    </a:cubicBezTo>
                    <a:cubicBezTo>
                      <a:pt x="191" y="2218"/>
                      <a:pt x="191" y="2218"/>
                      <a:pt x="191" y="2218"/>
                    </a:cubicBezTo>
                    <a:cubicBezTo>
                      <a:pt x="191" y="2218"/>
                      <a:pt x="191" y="2218"/>
                      <a:pt x="191" y="221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99" name="Freeform 74">
                <a:extLst>
                  <a:ext uri="{FF2B5EF4-FFF2-40B4-BE49-F238E27FC236}">
                    <a16:creationId xmlns:a16="http://schemas.microsoft.com/office/drawing/2014/main" id="{C9B3C358-C80B-4AD9-BFA6-BEDF9CA12E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9017274" y="2294433"/>
                <a:ext cx="176113" cy="475523"/>
              </a:xfrm>
              <a:custGeom>
                <a:avLst/>
                <a:gdLst>
                  <a:gd name="T0" fmla="*/ 417 w 858"/>
                  <a:gd name="T1" fmla="*/ 0 h 2322"/>
                  <a:gd name="T2" fmla="*/ 609 w 858"/>
                  <a:gd name="T3" fmla="*/ 191 h 2322"/>
                  <a:gd name="T4" fmla="*/ 417 w 858"/>
                  <a:gd name="T5" fmla="*/ 377 h 2322"/>
                  <a:gd name="T6" fmla="*/ 226 w 858"/>
                  <a:gd name="T7" fmla="*/ 191 h 2322"/>
                  <a:gd name="T8" fmla="*/ 417 w 858"/>
                  <a:gd name="T9" fmla="*/ 0 h 2322"/>
                  <a:gd name="T10" fmla="*/ 191 w 858"/>
                  <a:gd name="T11" fmla="*/ 2218 h 2322"/>
                  <a:gd name="T12" fmla="*/ 301 w 858"/>
                  <a:gd name="T13" fmla="*/ 2322 h 2322"/>
                  <a:gd name="T14" fmla="*/ 406 w 858"/>
                  <a:gd name="T15" fmla="*/ 2218 h 2322"/>
                  <a:gd name="T16" fmla="*/ 406 w 858"/>
                  <a:gd name="T17" fmla="*/ 1324 h 2322"/>
                  <a:gd name="T18" fmla="*/ 452 w 858"/>
                  <a:gd name="T19" fmla="*/ 1324 h 2322"/>
                  <a:gd name="T20" fmla="*/ 452 w 858"/>
                  <a:gd name="T21" fmla="*/ 2218 h 2322"/>
                  <a:gd name="T22" fmla="*/ 557 w 858"/>
                  <a:gd name="T23" fmla="*/ 2322 h 2322"/>
                  <a:gd name="T24" fmla="*/ 667 w 858"/>
                  <a:gd name="T25" fmla="*/ 2218 h 2322"/>
                  <a:gd name="T26" fmla="*/ 667 w 858"/>
                  <a:gd name="T27" fmla="*/ 679 h 2322"/>
                  <a:gd name="T28" fmla="*/ 713 w 858"/>
                  <a:gd name="T29" fmla="*/ 679 h 2322"/>
                  <a:gd name="T30" fmla="*/ 713 w 858"/>
                  <a:gd name="T31" fmla="*/ 1248 h 2322"/>
                  <a:gd name="T32" fmla="*/ 858 w 858"/>
                  <a:gd name="T33" fmla="*/ 1248 h 2322"/>
                  <a:gd name="T34" fmla="*/ 858 w 858"/>
                  <a:gd name="T35" fmla="*/ 667 h 2322"/>
                  <a:gd name="T36" fmla="*/ 638 w 858"/>
                  <a:gd name="T37" fmla="*/ 418 h 2322"/>
                  <a:gd name="T38" fmla="*/ 215 w 858"/>
                  <a:gd name="T39" fmla="*/ 418 h 2322"/>
                  <a:gd name="T40" fmla="*/ 0 w 858"/>
                  <a:gd name="T41" fmla="*/ 662 h 2322"/>
                  <a:gd name="T42" fmla="*/ 0 w 858"/>
                  <a:gd name="T43" fmla="*/ 1248 h 2322"/>
                  <a:gd name="T44" fmla="*/ 145 w 858"/>
                  <a:gd name="T45" fmla="*/ 1248 h 2322"/>
                  <a:gd name="T46" fmla="*/ 145 w 858"/>
                  <a:gd name="T47" fmla="*/ 679 h 2322"/>
                  <a:gd name="T48" fmla="*/ 197 w 858"/>
                  <a:gd name="T49" fmla="*/ 679 h 2322"/>
                  <a:gd name="T50" fmla="*/ 191 w 858"/>
                  <a:gd name="T51" fmla="*/ 2218 h 2322"/>
                  <a:gd name="T52" fmla="*/ 191 w 858"/>
                  <a:gd name="T53" fmla="*/ 2218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8" h="2322">
                    <a:moveTo>
                      <a:pt x="417" y="0"/>
                    </a:moveTo>
                    <a:cubicBezTo>
                      <a:pt x="522" y="0"/>
                      <a:pt x="609" y="87"/>
                      <a:pt x="609" y="191"/>
                    </a:cubicBezTo>
                    <a:cubicBezTo>
                      <a:pt x="609" y="296"/>
                      <a:pt x="522" y="377"/>
                      <a:pt x="417" y="377"/>
                    </a:cubicBezTo>
                    <a:cubicBezTo>
                      <a:pt x="313" y="377"/>
                      <a:pt x="226" y="296"/>
                      <a:pt x="226" y="191"/>
                    </a:cubicBezTo>
                    <a:cubicBezTo>
                      <a:pt x="226" y="87"/>
                      <a:pt x="313" y="0"/>
                      <a:pt x="417" y="0"/>
                    </a:cubicBezTo>
                    <a:close/>
                    <a:moveTo>
                      <a:pt x="191" y="2218"/>
                    </a:moveTo>
                    <a:cubicBezTo>
                      <a:pt x="191" y="2276"/>
                      <a:pt x="244" y="2322"/>
                      <a:pt x="301" y="2322"/>
                    </a:cubicBezTo>
                    <a:cubicBezTo>
                      <a:pt x="359" y="2322"/>
                      <a:pt x="406" y="2276"/>
                      <a:pt x="406" y="2218"/>
                    </a:cubicBezTo>
                    <a:cubicBezTo>
                      <a:pt x="406" y="1324"/>
                      <a:pt x="406" y="1324"/>
                      <a:pt x="406" y="1324"/>
                    </a:cubicBezTo>
                    <a:cubicBezTo>
                      <a:pt x="452" y="1324"/>
                      <a:pt x="452" y="1324"/>
                      <a:pt x="452" y="1324"/>
                    </a:cubicBezTo>
                    <a:cubicBezTo>
                      <a:pt x="452" y="2218"/>
                      <a:pt x="452" y="2218"/>
                      <a:pt x="452" y="2218"/>
                    </a:cubicBezTo>
                    <a:cubicBezTo>
                      <a:pt x="452" y="2276"/>
                      <a:pt x="499" y="2322"/>
                      <a:pt x="557" y="2322"/>
                    </a:cubicBezTo>
                    <a:cubicBezTo>
                      <a:pt x="620" y="2322"/>
                      <a:pt x="667" y="2276"/>
                      <a:pt x="667" y="2218"/>
                    </a:cubicBezTo>
                    <a:cubicBezTo>
                      <a:pt x="667" y="679"/>
                      <a:pt x="667" y="679"/>
                      <a:pt x="667" y="679"/>
                    </a:cubicBezTo>
                    <a:cubicBezTo>
                      <a:pt x="713" y="679"/>
                      <a:pt x="713" y="679"/>
                      <a:pt x="713" y="679"/>
                    </a:cubicBezTo>
                    <a:cubicBezTo>
                      <a:pt x="713" y="1248"/>
                      <a:pt x="713" y="1248"/>
                      <a:pt x="713" y="1248"/>
                    </a:cubicBezTo>
                    <a:cubicBezTo>
                      <a:pt x="713" y="1358"/>
                      <a:pt x="858" y="1358"/>
                      <a:pt x="858" y="1248"/>
                    </a:cubicBezTo>
                    <a:cubicBezTo>
                      <a:pt x="858" y="667"/>
                      <a:pt x="858" y="667"/>
                      <a:pt x="858" y="667"/>
                    </a:cubicBezTo>
                    <a:cubicBezTo>
                      <a:pt x="858" y="540"/>
                      <a:pt x="788" y="418"/>
                      <a:pt x="638" y="418"/>
                    </a:cubicBezTo>
                    <a:cubicBezTo>
                      <a:pt x="215" y="418"/>
                      <a:pt x="215" y="418"/>
                      <a:pt x="215" y="418"/>
                    </a:cubicBezTo>
                    <a:cubicBezTo>
                      <a:pt x="81" y="418"/>
                      <a:pt x="0" y="528"/>
                      <a:pt x="0" y="662"/>
                    </a:cubicBezTo>
                    <a:cubicBezTo>
                      <a:pt x="0" y="1248"/>
                      <a:pt x="0" y="1248"/>
                      <a:pt x="0" y="1248"/>
                    </a:cubicBezTo>
                    <a:cubicBezTo>
                      <a:pt x="0" y="1358"/>
                      <a:pt x="145" y="1358"/>
                      <a:pt x="145" y="1248"/>
                    </a:cubicBezTo>
                    <a:cubicBezTo>
                      <a:pt x="145" y="679"/>
                      <a:pt x="145" y="679"/>
                      <a:pt x="145" y="679"/>
                    </a:cubicBezTo>
                    <a:cubicBezTo>
                      <a:pt x="197" y="679"/>
                      <a:pt x="197" y="679"/>
                      <a:pt x="197" y="679"/>
                    </a:cubicBezTo>
                    <a:cubicBezTo>
                      <a:pt x="191" y="2218"/>
                      <a:pt x="191" y="2218"/>
                      <a:pt x="191" y="2218"/>
                    </a:cubicBezTo>
                    <a:cubicBezTo>
                      <a:pt x="191" y="2218"/>
                      <a:pt x="191" y="2218"/>
                      <a:pt x="191" y="221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97" name="TextBox 118">
              <a:extLst>
                <a:ext uri="{FF2B5EF4-FFF2-40B4-BE49-F238E27FC236}">
                  <a16:creationId xmlns:a16="http://schemas.microsoft.com/office/drawing/2014/main" id="{13211DB8-B58B-4654-946C-A3CDEF04FFD8}"/>
                </a:ext>
              </a:extLst>
            </p:cNvPr>
            <p:cNvSpPr txBox="1"/>
            <p:nvPr/>
          </p:nvSpPr>
          <p:spPr>
            <a:xfrm>
              <a:off x="10920388" y="3380620"/>
              <a:ext cx="1239881" cy="45468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Emberek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0" name="Group 18">
            <a:extLst>
              <a:ext uri="{FF2B5EF4-FFF2-40B4-BE49-F238E27FC236}">
                <a16:creationId xmlns:a16="http://schemas.microsoft.com/office/drawing/2014/main" id="{91566824-7911-4A3A-8CBD-6C5CC0F936B2}"/>
              </a:ext>
            </a:extLst>
          </p:cNvPr>
          <p:cNvGrpSpPr/>
          <p:nvPr/>
        </p:nvGrpSpPr>
        <p:grpSpPr>
          <a:xfrm>
            <a:off x="10866885" y="4960110"/>
            <a:ext cx="1134280" cy="1282909"/>
            <a:chOff x="11084791" y="4760710"/>
            <a:chExt cx="1157025" cy="1308633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D4BFEB3C-DA79-4158-9E64-2F5E762B4836}"/>
                </a:ext>
              </a:extLst>
            </p:cNvPr>
            <p:cNvGrpSpPr/>
            <p:nvPr/>
          </p:nvGrpSpPr>
          <p:grpSpPr>
            <a:xfrm>
              <a:off x="11311897" y="4760710"/>
              <a:ext cx="503712" cy="783392"/>
              <a:chOff x="8597110" y="4718972"/>
              <a:chExt cx="361215" cy="561776"/>
            </a:xfrm>
          </p:grpSpPr>
          <p:sp>
            <p:nvSpPr>
              <p:cNvPr id="103" name="Freeform 68">
                <a:extLst>
                  <a:ext uri="{FF2B5EF4-FFF2-40B4-BE49-F238E27FC236}">
                    <a16:creationId xmlns:a16="http://schemas.microsoft.com/office/drawing/2014/main" id="{9D6FDC43-0387-485E-8E3C-3B93D83F82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612012" y="5015484"/>
                <a:ext cx="273629" cy="256899"/>
              </a:xfrm>
              <a:custGeom>
                <a:avLst/>
                <a:gdLst>
                  <a:gd name="T0" fmla="*/ 564 w 1203"/>
                  <a:gd name="T1" fmla="*/ 1129 h 1129"/>
                  <a:gd name="T2" fmla="*/ 0 w 1203"/>
                  <a:gd name="T3" fmla="*/ 565 h 1129"/>
                  <a:gd name="T4" fmla="*/ 564 w 1203"/>
                  <a:gd name="T5" fmla="*/ 0 h 1129"/>
                  <a:gd name="T6" fmla="*/ 1115 w 1203"/>
                  <a:gd name="T7" fmla="*/ 443 h 1129"/>
                  <a:gd name="T8" fmla="*/ 1203 w 1203"/>
                  <a:gd name="T9" fmla="*/ 449 h 1129"/>
                  <a:gd name="T10" fmla="*/ 1055 w 1203"/>
                  <a:gd name="T11" fmla="*/ 599 h 1129"/>
                  <a:gd name="T12" fmla="*/ 876 w 1203"/>
                  <a:gd name="T13" fmla="*/ 426 h 1129"/>
                  <a:gd name="T14" fmla="*/ 963 w 1203"/>
                  <a:gd name="T15" fmla="*/ 432 h 1129"/>
                  <a:gd name="T16" fmla="*/ 431 w 1203"/>
                  <a:gd name="T17" fmla="*/ 166 h 1129"/>
                  <a:gd name="T18" fmla="*/ 165 w 1203"/>
                  <a:gd name="T19" fmla="*/ 698 h 1129"/>
                  <a:gd name="T20" fmla="*/ 564 w 1203"/>
                  <a:gd name="T21" fmla="*/ 985 h 1129"/>
                  <a:gd name="T22" fmla="*/ 564 w 1203"/>
                  <a:gd name="T23" fmla="*/ 11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3" h="1129">
                    <a:moveTo>
                      <a:pt x="564" y="1129"/>
                    </a:moveTo>
                    <a:cubicBezTo>
                      <a:pt x="252" y="1129"/>
                      <a:pt x="0" y="877"/>
                      <a:pt x="0" y="565"/>
                    </a:cubicBezTo>
                    <a:cubicBezTo>
                      <a:pt x="0" y="253"/>
                      <a:pt x="252" y="0"/>
                      <a:pt x="564" y="0"/>
                    </a:cubicBezTo>
                    <a:cubicBezTo>
                      <a:pt x="829" y="0"/>
                      <a:pt x="1058" y="184"/>
                      <a:pt x="1115" y="443"/>
                    </a:cubicBezTo>
                    <a:cubicBezTo>
                      <a:pt x="1203" y="449"/>
                      <a:pt x="1203" y="449"/>
                      <a:pt x="1203" y="449"/>
                    </a:cubicBezTo>
                    <a:cubicBezTo>
                      <a:pt x="1055" y="599"/>
                      <a:pt x="1055" y="599"/>
                      <a:pt x="1055" y="599"/>
                    </a:cubicBezTo>
                    <a:cubicBezTo>
                      <a:pt x="876" y="426"/>
                      <a:pt x="876" y="426"/>
                      <a:pt x="876" y="426"/>
                    </a:cubicBezTo>
                    <a:cubicBezTo>
                      <a:pt x="963" y="432"/>
                      <a:pt x="963" y="432"/>
                      <a:pt x="963" y="432"/>
                    </a:cubicBezTo>
                    <a:cubicBezTo>
                      <a:pt x="889" y="212"/>
                      <a:pt x="651" y="93"/>
                      <a:pt x="431" y="166"/>
                    </a:cubicBezTo>
                    <a:cubicBezTo>
                      <a:pt x="211" y="239"/>
                      <a:pt x="92" y="477"/>
                      <a:pt x="165" y="698"/>
                    </a:cubicBezTo>
                    <a:cubicBezTo>
                      <a:pt x="222" y="869"/>
                      <a:pt x="383" y="985"/>
                      <a:pt x="564" y="985"/>
                    </a:cubicBezTo>
                    <a:lnTo>
                      <a:pt x="564" y="1129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04" name="Freeform 69">
                <a:extLst>
                  <a:ext uri="{FF2B5EF4-FFF2-40B4-BE49-F238E27FC236}">
                    <a16:creationId xmlns:a16="http://schemas.microsoft.com/office/drawing/2014/main" id="{506EF737-F5DE-4467-A60B-A3E95A8874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699407" y="4896072"/>
                <a:ext cx="286127" cy="231709"/>
              </a:xfrm>
              <a:custGeom>
                <a:avLst/>
                <a:gdLst>
                  <a:gd name="T0" fmla="*/ 219 w 1258"/>
                  <a:gd name="T1" fmla="*/ 0 h 1018"/>
                  <a:gd name="T2" fmla="*/ 321 w 1258"/>
                  <a:gd name="T3" fmla="*/ 102 h 1018"/>
                  <a:gd name="T4" fmla="*/ 321 w 1258"/>
                  <a:gd name="T5" fmla="*/ 697 h 1018"/>
                  <a:gd name="T6" fmla="*/ 916 w 1258"/>
                  <a:gd name="T7" fmla="*/ 697 h 1018"/>
                  <a:gd name="T8" fmla="*/ 1017 w 1258"/>
                  <a:gd name="T9" fmla="*/ 532 h 1018"/>
                  <a:gd name="T10" fmla="*/ 930 w 1258"/>
                  <a:gd name="T11" fmla="*/ 539 h 1018"/>
                  <a:gd name="T12" fmla="*/ 1110 w 1258"/>
                  <a:gd name="T13" fmla="*/ 365 h 1018"/>
                  <a:gd name="T14" fmla="*/ 1258 w 1258"/>
                  <a:gd name="T15" fmla="*/ 515 h 1018"/>
                  <a:gd name="T16" fmla="*/ 1170 w 1258"/>
                  <a:gd name="T17" fmla="*/ 522 h 1018"/>
                  <a:gd name="T18" fmla="*/ 496 w 1258"/>
                  <a:gd name="T19" fmla="*/ 951 h 1018"/>
                  <a:gd name="T20" fmla="*/ 67 w 1258"/>
                  <a:gd name="T21" fmla="*/ 277 h 1018"/>
                  <a:gd name="T22" fmla="*/ 219 w 1258"/>
                  <a:gd name="T23" fmla="*/ 0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8" h="1018">
                    <a:moveTo>
                      <a:pt x="219" y="0"/>
                    </a:moveTo>
                    <a:cubicBezTo>
                      <a:pt x="321" y="102"/>
                      <a:pt x="321" y="102"/>
                      <a:pt x="321" y="102"/>
                    </a:cubicBezTo>
                    <a:cubicBezTo>
                      <a:pt x="157" y="266"/>
                      <a:pt x="157" y="533"/>
                      <a:pt x="321" y="697"/>
                    </a:cubicBezTo>
                    <a:cubicBezTo>
                      <a:pt x="486" y="861"/>
                      <a:pt x="752" y="861"/>
                      <a:pt x="916" y="697"/>
                    </a:cubicBezTo>
                    <a:cubicBezTo>
                      <a:pt x="962" y="651"/>
                      <a:pt x="997" y="594"/>
                      <a:pt x="1017" y="532"/>
                    </a:cubicBezTo>
                    <a:cubicBezTo>
                      <a:pt x="930" y="539"/>
                      <a:pt x="930" y="539"/>
                      <a:pt x="930" y="539"/>
                    </a:cubicBezTo>
                    <a:cubicBezTo>
                      <a:pt x="1110" y="365"/>
                      <a:pt x="1110" y="365"/>
                      <a:pt x="1110" y="365"/>
                    </a:cubicBezTo>
                    <a:cubicBezTo>
                      <a:pt x="1258" y="515"/>
                      <a:pt x="1258" y="515"/>
                      <a:pt x="1258" y="515"/>
                    </a:cubicBezTo>
                    <a:cubicBezTo>
                      <a:pt x="1170" y="522"/>
                      <a:pt x="1170" y="522"/>
                      <a:pt x="1170" y="522"/>
                    </a:cubicBezTo>
                    <a:cubicBezTo>
                      <a:pt x="1102" y="826"/>
                      <a:pt x="801" y="1018"/>
                      <a:pt x="496" y="951"/>
                    </a:cubicBezTo>
                    <a:cubicBezTo>
                      <a:pt x="192" y="883"/>
                      <a:pt x="0" y="582"/>
                      <a:pt x="67" y="277"/>
                    </a:cubicBezTo>
                    <a:cubicBezTo>
                      <a:pt x="91" y="172"/>
                      <a:pt x="143" y="76"/>
                      <a:pt x="21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05" name="Freeform 70">
                <a:extLst>
                  <a:ext uri="{FF2B5EF4-FFF2-40B4-BE49-F238E27FC236}">
                    <a16:creationId xmlns:a16="http://schemas.microsoft.com/office/drawing/2014/main" id="{59513B4F-9154-4ECB-BB78-3BCBDCB3BDF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591100" y="4724982"/>
                <a:ext cx="281801" cy="269782"/>
              </a:xfrm>
              <a:custGeom>
                <a:avLst/>
                <a:gdLst>
                  <a:gd name="T0" fmla="*/ 220 w 1239"/>
                  <a:gd name="T1" fmla="*/ 1019 h 1185"/>
                  <a:gd name="T2" fmla="*/ 220 w 1239"/>
                  <a:gd name="T3" fmla="*/ 221 h 1185"/>
                  <a:gd name="T4" fmla="*/ 1019 w 1239"/>
                  <a:gd name="T5" fmla="*/ 221 h 1185"/>
                  <a:gd name="T6" fmla="*/ 1019 w 1239"/>
                  <a:gd name="T7" fmla="*/ 1019 h 1185"/>
                  <a:gd name="T8" fmla="*/ 620 w 1239"/>
                  <a:gd name="T9" fmla="*/ 1185 h 1185"/>
                  <a:gd name="T10" fmla="*/ 620 w 1239"/>
                  <a:gd name="T11" fmla="*/ 1041 h 1185"/>
                  <a:gd name="T12" fmla="*/ 1040 w 1239"/>
                  <a:gd name="T13" fmla="*/ 620 h 1185"/>
                  <a:gd name="T14" fmla="*/ 620 w 1239"/>
                  <a:gd name="T15" fmla="*/ 199 h 1185"/>
                  <a:gd name="T16" fmla="*/ 199 w 1239"/>
                  <a:gd name="T17" fmla="*/ 620 h 1185"/>
                  <a:gd name="T18" fmla="*/ 322 w 1239"/>
                  <a:gd name="T19" fmla="*/ 917 h 1185"/>
                  <a:gd name="T20" fmla="*/ 220 w 1239"/>
                  <a:gd name="T21" fmla="*/ 1019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9" h="1185">
                    <a:moveTo>
                      <a:pt x="220" y="1019"/>
                    </a:moveTo>
                    <a:cubicBezTo>
                      <a:pt x="0" y="799"/>
                      <a:pt x="0" y="441"/>
                      <a:pt x="220" y="221"/>
                    </a:cubicBezTo>
                    <a:cubicBezTo>
                      <a:pt x="441" y="0"/>
                      <a:pt x="798" y="0"/>
                      <a:pt x="1019" y="221"/>
                    </a:cubicBezTo>
                    <a:cubicBezTo>
                      <a:pt x="1239" y="441"/>
                      <a:pt x="1239" y="799"/>
                      <a:pt x="1019" y="1019"/>
                    </a:cubicBezTo>
                    <a:cubicBezTo>
                      <a:pt x="913" y="1125"/>
                      <a:pt x="769" y="1185"/>
                      <a:pt x="620" y="1185"/>
                    </a:cubicBezTo>
                    <a:cubicBezTo>
                      <a:pt x="620" y="1041"/>
                      <a:pt x="620" y="1041"/>
                      <a:pt x="620" y="1041"/>
                    </a:cubicBezTo>
                    <a:cubicBezTo>
                      <a:pt x="852" y="1041"/>
                      <a:pt x="1040" y="852"/>
                      <a:pt x="1040" y="620"/>
                    </a:cubicBezTo>
                    <a:cubicBezTo>
                      <a:pt x="1040" y="387"/>
                      <a:pt x="852" y="199"/>
                      <a:pt x="620" y="199"/>
                    </a:cubicBezTo>
                    <a:cubicBezTo>
                      <a:pt x="387" y="199"/>
                      <a:pt x="199" y="387"/>
                      <a:pt x="199" y="620"/>
                    </a:cubicBezTo>
                    <a:cubicBezTo>
                      <a:pt x="199" y="732"/>
                      <a:pt x="243" y="839"/>
                      <a:pt x="322" y="917"/>
                    </a:cubicBezTo>
                    <a:lnTo>
                      <a:pt x="220" y="1019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02" name="TextBox 123">
              <a:extLst>
                <a:ext uri="{FF2B5EF4-FFF2-40B4-BE49-F238E27FC236}">
                  <a16:creationId xmlns:a16="http://schemas.microsoft.com/office/drawing/2014/main" id="{DCB572E9-9E8B-45B0-B14E-2B2683E1EF98}"/>
                </a:ext>
              </a:extLst>
            </p:cNvPr>
            <p:cNvSpPr txBox="1"/>
            <p:nvPr/>
          </p:nvSpPr>
          <p:spPr>
            <a:xfrm>
              <a:off x="11084791" y="5455395"/>
              <a:ext cx="1157025" cy="613948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AutomatizáltRendszerek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</p:grpSp>
      <p:sp>
        <p:nvSpPr>
          <p:cNvPr id="106" name="Right Arrow 36">
            <a:extLst>
              <a:ext uri="{FF2B5EF4-FFF2-40B4-BE49-F238E27FC236}">
                <a16:creationId xmlns:a16="http://schemas.microsoft.com/office/drawing/2014/main" id="{DF05A676-EBE3-4D92-B0C4-F3B67FFAE345}"/>
              </a:ext>
            </a:extLst>
          </p:cNvPr>
          <p:cNvSpPr/>
          <p:nvPr/>
        </p:nvSpPr>
        <p:spPr bwMode="auto">
          <a:xfrm>
            <a:off x="6651343" y="6409872"/>
            <a:ext cx="3750855" cy="254512"/>
          </a:xfrm>
          <a:prstGeom prst="rightArrow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>
              <a:lnSpc>
                <a:spcPct val="90000"/>
              </a:lnSpc>
              <a:defRPr/>
            </a:pPr>
            <a:endParaRPr lang="en-US" kern="0" dirty="0" err="1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07" name="Group 7">
            <a:extLst>
              <a:ext uri="{FF2B5EF4-FFF2-40B4-BE49-F238E27FC236}">
                <a16:creationId xmlns:a16="http://schemas.microsoft.com/office/drawing/2014/main" id="{6880A287-3686-4007-B7C7-BB183B0B188A}"/>
              </a:ext>
            </a:extLst>
          </p:cNvPr>
          <p:cNvGrpSpPr/>
          <p:nvPr/>
        </p:nvGrpSpPr>
        <p:grpSpPr>
          <a:xfrm>
            <a:off x="3936437" y="2048187"/>
            <a:ext cx="2328067" cy="4235175"/>
            <a:chOff x="4015367" y="1790395"/>
            <a:chExt cx="2374749" cy="4320099"/>
          </a:xfrm>
        </p:grpSpPr>
        <p:sp>
          <p:nvSpPr>
            <p:cNvPr id="108" name="Rectangle 41">
              <a:extLst>
                <a:ext uri="{FF2B5EF4-FFF2-40B4-BE49-F238E27FC236}">
                  <a16:creationId xmlns:a16="http://schemas.microsoft.com/office/drawing/2014/main" id="{0CCD0F9A-9966-4066-A3C1-CDAEA3AC742D}"/>
                </a:ext>
              </a:extLst>
            </p:cNvPr>
            <p:cNvSpPr/>
            <p:nvPr/>
          </p:nvSpPr>
          <p:spPr bwMode="auto">
            <a:xfrm>
              <a:off x="4015367" y="1790395"/>
              <a:ext cx="2079506" cy="4320099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Big Data Stores</a:t>
              </a:r>
            </a:p>
          </p:txBody>
        </p:sp>
        <p:pic>
          <p:nvPicPr>
            <p:cNvPr id="109" name="Picture 13">
              <a:extLst>
                <a:ext uri="{FF2B5EF4-FFF2-40B4-BE49-F238E27FC236}">
                  <a16:creationId xmlns:a16="http://schemas.microsoft.com/office/drawing/2014/main" id="{9B8D10CD-33D8-4F81-89D5-502E2B94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059" y="4437777"/>
              <a:ext cx="329771" cy="4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Rounded Rectangle 38">
              <a:extLst>
                <a:ext uri="{FF2B5EF4-FFF2-40B4-BE49-F238E27FC236}">
                  <a16:creationId xmlns:a16="http://schemas.microsoft.com/office/drawing/2014/main" id="{E68EAE0C-0F9A-43E2-A796-76A4B8B81DD9}"/>
                </a:ext>
              </a:extLst>
            </p:cNvPr>
            <p:cNvSpPr/>
            <p:nvPr/>
          </p:nvSpPr>
          <p:spPr bwMode="auto">
            <a:xfrm>
              <a:off x="4149766" y="3430749"/>
              <a:ext cx="331473" cy="331473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1" name="Rectangle 39">
              <a:extLst>
                <a:ext uri="{FF2B5EF4-FFF2-40B4-BE49-F238E27FC236}">
                  <a16:creationId xmlns:a16="http://schemas.microsoft.com/office/drawing/2014/main" id="{90E0E108-64E6-401E-A987-974C34E5BC0C}"/>
                </a:ext>
              </a:extLst>
            </p:cNvPr>
            <p:cNvSpPr/>
            <p:nvPr/>
          </p:nvSpPr>
          <p:spPr bwMode="auto">
            <a:xfrm>
              <a:off x="4188894" y="3468844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2" name="Rectangle 46">
              <a:extLst>
                <a:ext uri="{FF2B5EF4-FFF2-40B4-BE49-F238E27FC236}">
                  <a16:creationId xmlns:a16="http://schemas.microsoft.com/office/drawing/2014/main" id="{52E4E49C-51BB-44F4-AD34-D602F9CBB267}"/>
                </a:ext>
              </a:extLst>
            </p:cNvPr>
            <p:cNvSpPr/>
            <p:nvPr/>
          </p:nvSpPr>
          <p:spPr bwMode="auto">
            <a:xfrm>
              <a:off x="4331042" y="3468844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3" name="Oval 47">
              <a:extLst>
                <a:ext uri="{FF2B5EF4-FFF2-40B4-BE49-F238E27FC236}">
                  <a16:creationId xmlns:a16="http://schemas.microsoft.com/office/drawing/2014/main" id="{82E420F8-F8B6-4D94-B5C8-47B6848B3B09}"/>
                </a:ext>
              </a:extLst>
            </p:cNvPr>
            <p:cNvSpPr/>
            <p:nvPr/>
          </p:nvSpPr>
          <p:spPr bwMode="auto">
            <a:xfrm>
              <a:off x="4258333" y="3469240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4" name="Oval 48">
              <a:extLst>
                <a:ext uri="{FF2B5EF4-FFF2-40B4-BE49-F238E27FC236}">
                  <a16:creationId xmlns:a16="http://schemas.microsoft.com/office/drawing/2014/main" id="{854A6611-8F80-4380-98EB-1F14FA39D35D}"/>
                </a:ext>
              </a:extLst>
            </p:cNvPr>
            <p:cNvSpPr/>
            <p:nvPr/>
          </p:nvSpPr>
          <p:spPr bwMode="auto">
            <a:xfrm>
              <a:off x="4400481" y="3469240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id="{3E50F0DD-3003-43D2-BF7E-E6056E82A9B1}"/>
                </a:ext>
              </a:extLst>
            </p:cNvPr>
            <p:cNvSpPr/>
            <p:nvPr/>
          </p:nvSpPr>
          <p:spPr bwMode="auto">
            <a:xfrm>
              <a:off x="4188894" y="3621011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6" name="Rectangle 50">
              <a:extLst>
                <a:ext uri="{FF2B5EF4-FFF2-40B4-BE49-F238E27FC236}">
                  <a16:creationId xmlns:a16="http://schemas.microsoft.com/office/drawing/2014/main" id="{DE186A7A-A0A9-4FFD-83CF-E141F5123A99}"/>
                </a:ext>
              </a:extLst>
            </p:cNvPr>
            <p:cNvSpPr/>
            <p:nvPr/>
          </p:nvSpPr>
          <p:spPr bwMode="auto">
            <a:xfrm>
              <a:off x="4331042" y="3621011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7" name="Oval 51">
              <a:extLst>
                <a:ext uri="{FF2B5EF4-FFF2-40B4-BE49-F238E27FC236}">
                  <a16:creationId xmlns:a16="http://schemas.microsoft.com/office/drawing/2014/main" id="{7F01A1B7-C353-440C-A263-5E95193A43A5}"/>
                </a:ext>
              </a:extLst>
            </p:cNvPr>
            <p:cNvSpPr/>
            <p:nvPr/>
          </p:nvSpPr>
          <p:spPr bwMode="auto">
            <a:xfrm>
              <a:off x="4258333" y="3621407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8" name="Oval 52">
              <a:extLst>
                <a:ext uri="{FF2B5EF4-FFF2-40B4-BE49-F238E27FC236}">
                  <a16:creationId xmlns:a16="http://schemas.microsoft.com/office/drawing/2014/main" id="{CD6811A0-EC99-4A60-B414-181C30818BAD}"/>
                </a:ext>
              </a:extLst>
            </p:cNvPr>
            <p:cNvSpPr/>
            <p:nvPr/>
          </p:nvSpPr>
          <p:spPr bwMode="auto">
            <a:xfrm>
              <a:off x="4400481" y="3621407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9" name="Rectangle 53">
              <a:extLst>
                <a:ext uri="{FF2B5EF4-FFF2-40B4-BE49-F238E27FC236}">
                  <a16:creationId xmlns:a16="http://schemas.microsoft.com/office/drawing/2014/main" id="{C55381B0-BAA7-48F5-B0D3-E290E9A1631D}"/>
                </a:ext>
              </a:extLst>
            </p:cNvPr>
            <p:cNvSpPr/>
            <p:nvPr/>
          </p:nvSpPr>
          <p:spPr bwMode="auto">
            <a:xfrm>
              <a:off x="4261998" y="3693760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0" name="Rectangle 54">
              <a:extLst>
                <a:ext uri="{FF2B5EF4-FFF2-40B4-BE49-F238E27FC236}">
                  <a16:creationId xmlns:a16="http://schemas.microsoft.com/office/drawing/2014/main" id="{358A6320-AECA-4C1B-9039-1411F907508F}"/>
                </a:ext>
              </a:extLst>
            </p:cNvPr>
            <p:cNvSpPr/>
            <p:nvPr/>
          </p:nvSpPr>
          <p:spPr bwMode="auto">
            <a:xfrm>
              <a:off x="4404146" y="3693760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1" name="Oval 55">
              <a:extLst>
                <a:ext uri="{FF2B5EF4-FFF2-40B4-BE49-F238E27FC236}">
                  <a16:creationId xmlns:a16="http://schemas.microsoft.com/office/drawing/2014/main" id="{F4822DAB-6A54-47F7-A5D3-2089DDAB4BBE}"/>
                </a:ext>
              </a:extLst>
            </p:cNvPr>
            <p:cNvSpPr/>
            <p:nvPr/>
          </p:nvSpPr>
          <p:spPr bwMode="auto">
            <a:xfrm>
              <a:off x="4189290" y="3694156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2" name="Oval 56">
              <a:extLst>
                <a:ext uri="{FF2B5EF4-FFF2-40B4-BE49-F238E27FC236}">
                  <a16:creationId xmlns:a16="http://schemas.microsoft.com/office/drawing/2014/main" id="{198705E8-CD94-4F70-A62C-B15F951646BB}"/>
                </a:ext>
              </a:extLst>
            </p:cNvPr>
            <p:cNvSpPr/>
            <p:nvPr/>
          </p:nvSpPr>
          <p:spPr bwMode="auto">
            <a:xfrm>
              <a:off x="4331438" y="3694156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3" name="Rectangle 57">
              <a:extLst>
                <a:ext uri="{FF2B5EF4-FFF2-40B4-BE49-F238E27FC236}">
                  <a16:creationId xmlns:a16="http://schemas.microsoft.com/office/drawing/2014/main" id="{7CC81CFF-3405-47FD-84C5-B62B82157ECB}"/>
                </a:ext>
              </a:extLst>
            </p:cNvPr>
            <p:cNvSpPr/>
            <p:nvPr/>
          </p:nvSpPr>
          <p:spPr bwMode="auto">
            <a:xfrm>
              <a:off x="4261998" y="3534947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4" name="Rectangle 58">
              <a:extLst>
                <a:ext uri="{FF2B5EF4-FFF2-40B4-BE49-F238E27FC236}">
                  <a16:creationId xmlns:a16="http://schemas.microsoft.com/office/drawing/2014/main" id="{DAE65BF4-FB60-4ED1-B659-07F6471C6911}"/>
                </a:ext>
              </a:extLst>
            </p:cNvPr>
            <p:cNvSpPr/>
            <p:nvPr/>
          </p:nvSpPr>
          <p:spPr bwMode="auto">
            <a:xfrm>
              <a:off x="4404146" y="3534947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5" name="Oval 59">
              <a:extLst>
                <a:ext uri="{FF2B5EF4-FFF2-40B4-BE49-F238E27FC236}">
                  <a16:creationId xmlns:a16="http://schemas.microsoft.com/office/drawing/2014/main" id="{F8924498-7B01-4232-8814-962AE94C0E5D}"/>
                </a:ext>
              </a:extLst>
            </p:cNvPr>
            <p:cNvSpPr/>
            <p:nvPr/>
          </p:nvSpPr>
          <p:spPr bwMode="auto">
            <a:xfrm>
              <a:off x="4189290" y="3535344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6" name="Oval 60">
              <a:extLst>
                <a:ext uri="{FF2B5EF4-FFF2-40B4-BE49-F238E27FC236}">
                  <a16:creationId xmlns:a16="http://schemas.microsoft.com/office/drawing/2014/main" id="{E9A6FF70-6B95-41FA-B7BD-755BC28BBC8D}"/>
                </a:ext>
              </a:extLst>
            </p:cNvPr>
            <p:cNvSpPr/>
            <p:nvPr/>
          </p:nvSpPr>
          <p:spPr bwMode="auto">
            <a:xfrm>
              <a:off x="4331438" y="3535344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7" name="Rectangle 80">
              <a:extLst>
                <a:ext uri="{FF2B5EF4-FFF2-40B4-BE49-F238E27FC236}">
                  <a16:creationId xmlns:a16="http://schemas.microsoft.com/office/drawing/2014/main" id="{7657A5E8-C638-45FE-9D77-6A6E346CAB9C}"/>
                </a:ext>
              </a:extLst>
            </p:cNvPr>
            <p:cNvSpPr/>
            <p:nvPr/>
          </p:nvSpPr>
          <p:spPr>
            <a:xfrm>
              <a:off x="4508068" y="3352325"/>
              <a:ext cx="1127271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Data Lake store</a:t>
              </a:r>
              <a:endParaRPr lang="en-US" sz="1176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28" name="Rectangle 81">
              <a:extLst>
                <a:ext uri="{FF2B5EF4-FFF2-40B4-BE49-F238E27FC236}">
                  <a16:creationId xmlns:a16="http://schemas.microsoft.com/office/drawing/2014/main" id="{CEE32752-87F3-487C-BF37-17358F7D0B6D}"/>
                </a:ext>
              </a:extLst>
            </p:cNvPr>
            <p:cNvSpPr/>
            <p:nvPr/>
          </p:nvSpPr>
          <p:spPr>
            <a:xfrm>
              <a:off x="4489683" y="4446182"/>
              <a:ext cx="1447824" cy="455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</a:t>
              </a:r>
              <a:r>
                <a:rPr lang="en-US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</a:p>
            <a:p>
              <a:pPr defTabSz="914321">
                <a:defRPr/>
              </a:pPr>
              <a:r>
                <a:rPr lang="en-US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SQL Data Warehouse</a:t>
              </a:r>
              <a:endParaRPr lang="en-US" sz="1127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grpSp>
          <p:nvGrpSpPr>
            <p:cNvPr id="129" name="Group 144">
              <a:extLst>
                <a:ext uri="{FF2B5EF4-FFF2-40B4-BE49-F238E27FC236}">
                  <a16:creationId xmlns:a16="http://schemas.microsoft.com/office/drawing/2014/main" id="{7B173B3F-15F7-4A42-9F14-6338803C5CEF}"/>
                </a:ext>
              </a:extLst>
            </p:cNvPr>
            <p:cNvGrpSpPr/>
            <p:nvPr/>
          </p:nvGrpSpPr>
          <p:grpSpPr>
            <a:xfrm>
              <a:off x="6094873" y="5254390"/>
              <a:ext cx="295243" cy="853675"/>
              <a:chOff x="3832324" y="5254390"/>
              <a:chExt cx="295243" cy="853675"/>
            </a:xfrm>
          </p:grpSpPr>
          <p:sp>
            <p:nvSpPr>
              <p:cNvPr id="130" name="Isosceles Triangle 145">
                <a:extLst>
                  <a:ext uri="{FF2B5EF4-FFF2-40B4-BE49-F238E27FC236}">
                    <a16:creationId xmlns:a16="http://schemas.microsoft.com/office/drawing/2014/main" id="{04F36F7B-5D32-4223-9E6D-BA15AF33C91F}"/>
                  </a:ext>
                </a:extLst>
              </p:cNvPr>
              <p:cNvSpPr/>
              <p:nvPr/>
            </p:nvSpPr>
            <p:spPr bwMode="auto">
              <a:xfrm rot="5400000">
                <a:off x="3576707" y="5557205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1" name="Isosceles Triangle 146">
                <a:extLst>
                  <a:ext uri="{FF2B5EF4-FFF2-40B4-BE49-F238E27FC236}">
                    <a16:creationId xmlns:a16="http://schemas.microsoft.com/office/drawing/2014/main" id="{212D99B1-F7B4-4DCB-905B-547CE1D720A9}"/>
                  </a:ext>
                </a:extLst>
              </p:cNvPr>
              <p:cNvSpPr/>
              <p:nvPr/>
            </p:nvSpPr>
            <p:spPr bwMode="auto">
              <a:xfrm rot="5400000">
                <a:off x="3529509" y="5557205"/>
                <a:ext cx="853675" cy="248045"/>
              </a:xfrm>
              <a:prstGeom prst="triangl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2" name="Group 6">
            <a:extLst>
              <a:ext uri="{FF2B5EF4-FFF2-40B4-BE49-F238E27FC236}">
                <a16:creationId xmlns:a16="http://schemas.microsoft.com/office/drawing/2014/main" id="{1F31BDA9-3D26-4B66-9890-F468D491A55A}"/>
              </a:ext>
            </a:extLst>
          </p:cNvPr>
          <p:cNvGrpSpPr/>
          <p:nvPr/>
        </p:nvGrpSpPr>
        <p:grpSpPr>
          <a:xfrm>
            <a:off x="1720764" y="2048187"/>
            <a:ext cx="2325667" cy="4235175"/>
            <a:chOff x="1755266" y="1790395"/>
            <a:chExt cx="2372301" cy="4320099"/>
          </a:xfrm>
        </p:grpSpPr>
        <p:sp>
          <p:nvSpPr>
            <p:cNvPr id="133" name="Rectangle 40">
              <a:extLst>
                <a:ext uri="{FF2B5EF4-FFF2-40B4-BE49-F238E27FC236}">
                  <a16:creationId xmlns:a16="http://schemas.microsoft.com/office/drawing/2014/main" id="{B8028465-BFEB-42AD-B84B-3DE3D223E906}"/>
                </a:ext>
              </a:extLst>
            </p:cNvPr>
            <p:cNvSpPr/>
            <p:nvPr/>
          </p:nvSpPr>
          <p:spPr bwMode="auto">
            <a:xfrm>
              <a:off x="1755266" y="1790395"/>
              <a:ext cx="2079506" cy="4320099"/>
            </a:xfrm>
            <a:prstGeom prst="rect">
              <a:avLst/>
            </a:prstGeom>
            <a:solidFill>
              <a:srgbClr val="00BCF2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Information Management</a:t>
              </a:r>
            </a:p>
          </p:txBody>
        </p:sp>
        <p:pic>
          <p:nvPicPr>
            <p:cNvPr id="134" name="Picture 45">
              <a:extLst>
                <a:ext uri="{FF2B5EF4-FFF2-40B4-BE49-F238E27FC236}">
                  <a16:creationId xmlns:a16="http://schemas.microsoft.com/office/drawing/2014/main" id="{7618EFD2-93B8-4462-975C-C0B3B769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648" y="2887432"/>
              <a:ext cx="375108" cy="375108"/>
            </a:xfrm>
            <a:prstGeom prst="rect">
              <a:avLst/>
            </a:prstGeom>
          </p:spPr>
        </p:pic>
        <p:sp>
          <p:nvSpPr>
            <p:cNvPr id="135" name="Freeform 30">
              <a:extLst>
                <a:ext uri="{FF2B5EF4-FFF2-40B4-BE49-F238E27FC236}">
                  <a16:creationId xmlns:a16="http://schemas.microsoft.com/office/drawing/2014/main" id="{E0619DCE-6F15-4406-9A7F-2C3A96622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3680" y="3996178"/>
              <a:ext cx="273043" cy="347423"/>
            </a:xfrm>
            <a:custGeom>
              <a:avLst/>
              <a:gdLst>
                <a:gd name="T0" fmla="*/ 57 w 290"/>
                <a:gd name="T1" fmla="*/ 95 h 369"/>
                <a:gd name="T2" fmla="*/ 222 w 290"/>
                <a:gd name="T3" fmla="*/ 95 h 369"/>
                <a:gd name="T4" fmla="*/ 222 w 290"/>
                <a:gd name="T5" fmla="*/ 108 h 369"/>
                <a:gd name="T6" fmla="*/ 57 w 290"/>
                <a:gd name="T7" fmla="*/ 108 h 369"/>
                <a:gd name="T8" fmla="*/ 57 w 290"/>
                <a:gd name="T9" fmla="*/ 95 h 369"/>
                <a:gd name="T10" fmla="*/ 57 w 290"/>
                <a:gd name="T11" fmla="*/ 150 h 369"/>
                <a:gd name="T12" fmla="*/ 222 w 290"/>
                <a:gd name="T13" fmla="*/ 150 h 369"/>
                <a:gd name="T14" fmla="*/ 222 w 290"/>
                <a:gd name="T15" fmla="*/ 139 h 369"/>
                <a:gd name="T16" fmla="*/ 57 w 290"/>
                <a:gd name="T17" fmla="*/ 139 h 369"/>
                <a:gd name="T18" fmla="*/ 57 w 290"/>
                <a:gd name="T19" fmla="*/ 150 h 369"/>
                <a:gd name="T20" fmla="*/ 57 w 290"/>
                <a:gd name="T21" fmla="*/ 194 h 369"/>
                <a:gd name="T22" fmla="*/ 222 w 290"/>
                <a:gd name="T23" fmla="*/ 194 h 369"/>
                <a:gd name="T24" fmla="*/ 222 w 290"/>
                <a:gd name="T25" fmla="*/ 181 h 369"/>
                <a:gd name="T26" fmla="*/ 57 w 290"/>
                <a:gd name="T27" fmla="*/ 181 h 369"/>
                <a:gd name="T28" fmla="*/ 57 w 290"/>
                <a:gd name="T29" fmla="*/ 194 h 369"/>
                <a:gd name="T30" fmla="*/ 57 w 290"/>
                <a:gd name="T31" fmla="*/ 236 h 369"/>
                <a:gd name="T32" fmla="*/ 222 w 290"/>
                <a:gd name="T33" fmla="*/ 236 h 369"/>
                <a:gd name="T34" fmla="*/ 222 w 290"/>
                <a:gd name="T35" fmla="*/ 223 h 369"/>
                <a:gd name="T36" fmla="*/ 57 w 290"/>
                <a:gd name="T37" fmla="*/ 223 h 369"/>
                <a:gd name="T38" fmla="*/ 57 w 290"/>
                <a:gd name="T39" fmla="*/ 236 h 369"/>
                <a:gd name="T40" fmla="*/ 290 w 290"/>
                <a:gd name="T41" fmla="*/ 90 h 369"/>
                <a:gd name="T42" fmla="*/ 290 w 290"/>
                <a:gd name="T43" fmla="*/ 369 h 369"/>
                <a:gd name="T44" fmla="*/ 0 w 290"/>
                <a:gd name="T45" fmla="*/ 369 h 369"/>
                <a:gd name="T46" fmla="*/ 0 w 290"/>
                <a:gd name="T47" fmla="*/ 1 h 369"/>
                <a:gd name="T48" fmla="*/ 216 w 290"/>
                <a:gd name="T49" fmla="*/ 1 h 369"/>
                <a:gd name="T50" fmla="*/ 216 w 290"/>
                <a:gd name="T51" fmla="*/ 0 h 369"/>
                <a:gd name="T52" fmla="*/ 290 w 290"/>
                <a:gd name="T53" fmla="*/ 90 h 369"/>
                <a:gd name="T54" fmla="*/ 271 w 290"/>
                <a:gd name="T55" fmla="*/ 79 h 369"/>
                <a:gd name="T56" fmla="*/ 214 w 290"/>
                <a:gd name="T57" fmla="*/ 79 h 369"/>
                <a:gd name="T58" fmla="*/ 216 w 290"/>
                <a:gd name="T59" fmla="*/ 21 h 369"/>
                <a:gd name="T60" fmla="*/ 20 w 290"/>
                <a:gd name="T61" fmla="*/ 21 h 369"/>
                <a:gd name="T62" fmla="*/ 20 w 290"/>
                <a:gd name="T63" fmla="*/ 349 h 369"/>
                <a:gd name="T64" fmla="*/ 271 w 290"/>
                <a:gd name="T65" fmla="*/ 349 h 369"/>
                <a:gd name="T66" fmla="*/ 271 w 290"/>
                <a:gd name="T67" fmla="*/ 7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369">
                  <a:moveTo>
                    <a:pt x="57" y="95"/>
                  </a:moveTo>
                  <a:lnTo>
                    <a:pt x="222" y="95"/>
                  </a:lnTo>
                  <a:lnTo>
                    <a:pt x="222" y="108"/>
                  </a:lnTo>
                  <a:lnTo>
                    <a:pt x="57" y="108"/>
                  </a:lnTo>
                  <a:lnTo>
                    <a:pt x="57" y="95"/>
                  </a:lnTo>
                  <a:close/>
                  <a:moveTo>
                    <a:pt x="57" y="150"/>
                  </a:moveTo>
                  <a:lnTo>
                    <a:pt x="222" y="150"/>
                  </a:lnTo>
                  <a:lnTo>
                    <a:pt x="222" y="139"/>
                  </a:lnTo>
                  <a:lnTo>
                    <a:pt x="57" y="139"/>
                  </a:lnTo>
                  <a:lnTo>
                    <a:pt x="57" y="150"/>
                  </a:lnTo>
                  <a:close/>
                  <a:moveTo>
                    <a:pt x="57" y="194"/>
                  </a:moveTo>
                  <a:lnTo>
                    <a:pt x="222" y="194"/>
                  </a:lnTo>
                  <a:lnTo>
                    <a:pt x="222" y="181"/>
                  </a:lnTo>
                  <a:lnTo>
                    <a:pt x="57" y="181"/>
                  </a:lnTo>
                  <a:lnTo>
                    <a:pt x="57" y="194"/>
                  </a:lnTo>
                  <a:close/>
                  <a:moveTo>
                    <a:pt x="57" y="236"/>
                  </a:moveTo>
                  <a:lnTo>
                    <a:pt x="222" y="236"/>
                  </a:lnTo>
                  <a:lnTo>
                    <a:pt x="222" y="223"/>
                  </a:lnTo>
                  <a:lnTo>
                    <a:pt x="57" y="223"/>
                  </a:lnTo>
                  <a:lnTo>
                    <a:pt x="57" y="236"/>
                  </a:lnTo>
                  <a:close/>
                  <a:moveTo>
                    <a:pt x="290" y="90"/>
                  </a:moveTo>
                  <a:lnTo>
                    <a:pt x="290" y="369"/>
                  </a:lnTo>
                  <a:lnTo>
                    <a:pt x="0" y="369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16" y="0"/>
                  </a:lnTo>
                  <a:lnTo>
                    <a:pt x="290" y="90"/>
                  </a:lnTo>
                  <a:close/>
                  <a:moveTo>
                    <a:pt x="271" y="79"/>
                  </a:moveTo>
                  <a:lnTo>
                    <a:pt x="214" y="79"/>
                  </a:lnTo>
                  <a:lnTo>
                    <a:pt x="216" y="21"/>
                  </a:lnTo>
                  <a:lnTo>
                    <a:pt x="20" y="21"/>
                  </a:lnTo>
                  <a:lnTo>
                    <a:pt x="20" y="349"/>
                  </a:lnTo>
                  <a:lnTo>
                    <a:pt x="271" y="349"/>
                  </a:lnTo>
                  <a:lnTo>
                    <a:pt x="271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877961">
                <a:defRPr/>
              </a:pPr>
              <a:endParaRPr lang="en-US" sz="1632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charset="0"/>
                <a:cs typeface="Segoe UI Light" panose="020B0502040204020203" pitchFamily="34" charset="0"/>
              </a:endParaRPr>
            </a:p>
          </p:txBody>
        </p:sp>
        <p:pic>
          <p:nvPicPr>
            <p:cNvPr id="136" name="Picture 77">
              <a:extLst>
                <a:ext uri="{FF2B5EF4-FFF2-40B4-BE49-F238E27FC236}">
                  <a16:creationId xmlns:a16="http://schemas.microsoft.com/office/drawing/2014/main" id="{3F411656-4095-42BE-8ECC-C455D5E13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648" y="5001504"/>
              <a:ext cx="339648" cy="352813"/>
            </a:xfrm>
            <a:prstGeom prst="rect">
              <a:avLst/>
            </a:prstGeom>
          </p:spPr>
        </p:pic>
        <p:sp>
          <p:nvSpPr>
            <p:cNvPr id="137" name="Rectangle 3">
              <a:extLst>
                <a:ext uri="{FF2B5EF4-FFF2-40B4-BE49-F238E27FC236}">
                  <a16:creationId xmlns:a16="http://schemas.microsoft.com/office/drawing/2014/main" id="{0E70733E-DD53-4943-B6A4-512553F79F2D}"/>
                </a:ext>
              </a:extLst>
            </p:cNvPr>
            <p:cNvSpPr/>
            <p:nvPr/>
          </p:nvSpPr>
          <p:spPr>
            <a:xfrm>
              <a:off x="2295424" y="2888599"/>
              <a:ext cx="992599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Data Factory </a:t>
              </a:r>
              <a:endParaRPr lang="en-US" sz="1176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38" name="Rectangle 78">
              <a:extLst>
                <a:ext uri="{FF2B5EF4-FFF2-40B4-BE49-F238E27FC236}">
                  <a16:creationId xmlns:a16="http://schemas.microsoft.com/office/drawing/2014/main" id="{0AD60790-1C92-48AB-A785-DC141BD2098B}"/>
                </a:ext>
              </a:extLst>
            </p:cNvPr>
            <p:cNvSpPr/>
            <p:nvPr/>
          </p:nvSpPr>
          <p:spPr>
            <a:xfrm>
              <a:off x="2295424" y="3922284"/>
              <a:ext cx="980041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Data Catalog</a:t>
              </a:r>
              <a:endParaRPr lang="en-US" sz="1176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39" name="Rectangle 79">
              <a:extLst>
                <a:ext uri="{FF2B5EF4-FFF2-40B4-BE49-F238E27FC236}">
                  <a16:creationId xmlns:a16="http://schemas.microsoft.com/office/drawing/2014/main" id="{B5FD7766-988D-41D7-A74D-E008DD5040FB}"/>
                </a:ext>
              </a:extLst>
            </p:cNvPr>
            <p:cNvSpPr/>
            <p:nvPr/>
          </p:nvSpPr>
          <p:spPr>
            <a:xfrm>
              <a:off x="2295424" y="4954772"/>
              <a:ext cx="821366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Event Hub</a:t>
              </a:r>
              <a:endParaRPr lang="en-US" sz="1176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grpSp>
          <p:nvGrpSpPr>
            <p:cNvPr id="140" name="Group 11">
              <a:extLst>
                <a:ext uri="{FF2B5EF4-FFF2-40B4-BE49-F238E27FC236}">
                  <a16:creationId xmlns:a16="http://schemas.microsoft.com/office/drawing/2014/main" id="{CAF02FCB-A041-4293-BC5A-4632C1F61836}"/>
                </a:ext>
              </a:extLst>
            </p:cNvPr>
            <p:cNvGrpSpPr/>
            <p:nvPr/>
          </p:nvGrpSpPr>
          <p:grpSpPr>
            <a:xfrm>
              <a:off x="3832324" y="5254390"/>
              <a:ext cx="295243" cy="853675"/>
              <a:chOff x="3832324" y="5254390"/>
              <a:chExt cx="295243" cy="853675"/>
            </a:xfrm>
          </p:grpSpPr>
          <p:sp>
            <p:nvSpPr>
              <p:cNvPr id="141" name="Isosceles Triangle 143">
                <a:extLst>
                  <a:ext uri="{FF2B5EF4-FFF2-40B4-BE49-F238E27FC236}">
                    <a16:creationId xmlns:a16="http://schemas.microsoft.com/office/drawing/2014/main" id="{BC809BFB-27C7-49D7-9374-F6B37A246298}"/>
                  </a:ext>
                </a:extLst>
              </p:cNvPr>
              <p:cNvSpPr/>
              <p:nvPr/>
            </p:nvSpPr>
            <p:spPr bwMode="auto">
              <a:xfrm rot="5400000">
                <a:off x="3576707" y="5557205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42" name="Isosceles Triangle 10">
                <a:extLst>
                  <a:ext uri="{FF2B5EF4-FFF2-40B4-BE49-F238E27FC236}">
                    <a16:creationId xmlns:a16="http://schemas.microsoft.com/office/drawing/2014/main" id="{479F58DB-A0A4-4B8B-8E2F-9291278A7FB2}"/>
                  </a:ext>
                </a:extLst>
              </p:cNvPr>
              <p:cNvSpPr/>
              <p:nvPr/>
            </p:nvSpPr>
            <p:spPr bwMode="auto">
              <a:xfrm rot="5400000">
                <a:off x="3529509" y="5557205"/>
                <a:ext cx="853675" cy="248045"/>
              </a:xfrm>
              <a:prstGeom prst="triangle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AB7E253-4256-485F-8C04-EE48665B9493}"/>
              </a:ext>
            </a:extLst>
          </p:cNvPr>
          <p:cNvSpPr/>
          <p:nvPr/>
        </p:nvSpPr>
        <p:spPr>
          <a:xfrm>
            <a:off x="6701481" y="3805043"/>
            <a:ext cx="1608627" cy="45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21">
              <a:defRPr/>
            </a:pPr>
            <a:r>
              <a:rPr lang="en-US" sz="1176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rPr>
              <a:t>Azure Data Lake analytics service</a:t>
            </a:r>
          </a:p>
        </p:txBody>
      </p:sp>
      <p:pic>
        <p:nvPicPr>
          <p:cNvPr id="144" name="Picture 2" descr="image001">
            <a:extLst>
              <a:ext uri="{FF2B5EF4-FFF2-40B4-BE49-F238E27FC236}">
                <a16:creationId xmlns:a16="http://schemas.microsoft.com/office/drawing/2014/main" id="{001723AE-B05E-43B4-A60B-F6BD5E6E2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6661" y="3813343"/>
            <a:ext cx="444707" cy="4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7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6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8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3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2" grpId="0"/>
      <p:bldP spid="93" grpId="0" animBg="1"/>
      <p:bldP spid="94" grpId="0"/>
      <p:bldP spid="106" grpId="0" animBg="1"/>
      <p:bldP spid="14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999127-99F3-4F4C-90C7-E6BA632A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AI és gépi tanulási szolgáltatásai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2AD6A-495A-43D8-80E4-E0FBC861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err="1"/>
              <a:t>Azure</a:t>
            </a:r>
            <a:r>
              <a:rPr lang="hu-HU" sz="2400" dirty="0"/>
              <a:t> </a:t>
            </a:r>
            <a:r>
              <a:rPr lang="hu-HU" sz="2400" dirty="0" err="1"/>
              <a:t>Machine</a:t>
            </a:r>
            <a:r>
              <a:rPr lang="hu-HU" sz="2400" dirty="0"/>
              <a:t> </a:t>
            </a:r>
            <a:r>
              <a:rPr lang="hu-HU" sz="2400" dirty="0" err="1"/>
              <a:t>Learning</a:t>
            </a:r>
            <a:r>
              <a:rPr lang="hu-HU" sz="2400" dirty="0"/>
              <a:t> </a:t>
            </a:r>
            <a:r>
              <a:rPr lang="hu-HU" sz="2400" dirty="0" err="1"/>
              <a:t>Services</a:t>
            </a:r>
            <a:r>
              <a:rPr lang="hu-HU" sz="2400" dirty="0"/>
              <a:t>: felhőalapú környezet gépi tanulási modellek fejlesztésére, betanítására, üzembe helyezésére, kezelésére és nyomon követésére. </a:t>
            </a:r>
          </a:p>
          <a:p>
            <a:pPr marL="0" indent="0">
              <a:buNone/>
            </a:pPr>
            <a:endParaRPr lang="hu-HU" sz="2400" dirty="0"/>
          </a:p>
          <a:p>
            <a:r>
              <a:rPr lang="hu-HU" sz="2400" dirty="0" err="1"/>
              <a:t>Azure</a:t>
            </a:r>
            <a:r>
              <a:rPr lang="hu-HU" sz="2400" dirty="0"/>
              <a:t> </a:t>
            </a:r>
            <a:r>
              <a:rPr lang="hu-HU" sz="2400" dirty="0" err="1"/>
              <a:t>Machine</a:t>
            </a:r>
            <a:r>
              <a:rPr lang="hu-HU" sz="2400" dirty="0"/>
              <a:t> </a:t>
            </a:r>
            <a:r>
              <a:rPr lang="hu-HU" sz="2400" dirty="0" err="1"/>
              <a:t>Learning</a:t>
            </a:r>
            <a:r>
              <a:rPr lang="hu-HU" sz="2400" dirty="0"/>
              <a:t> </a:t>
            </a:r>
            <a:r>
              <a:rPr lang="hu-HU" sz="2400" dirty="0" err="1"/>
              <a:t>Studio</a:t>
            </a:r>
            <a:r>
              <a:rPr lang="hu-HU" sz="2400" dirty="0"/>
              <a:t>: Könnyen kezelhető és vezérelhető vizuális munkaterület gépi tanulási modellek készítéséhez, teszteléséhez és üzembe helyezéséhez. </a:t>
            </a:r>
          </a:p>
          <a:p>
            <a:endParaRPr lang="hu-HU" sz="2400" dirty="0"/>
          </a:p>
          <a:p>
            <a:r>
              <a:rPr lang="hu-HU" sz="2400" dirty="0" err="1"/>
              <a:t>Azure</a:t>
            </a:r>
            <a:r>
              <a:rPr lang="hu-HU" sz="2400" dirty="0"/>
              <a:t> </a:t>
            </a:r>
            <a:r>
              <a:rPr lang="hu-HU" sz="2400" dirty="0" err="1"/>
              <a:t>Cognitve</a:t>
            </a:r>
            <a:r>
              <a:rPr lang="hu-HU" sz="2400" dirty="0"/>
              <a:t> </a:t>
            </a:r>
            <a:r>
              <a:rPr lang="hu-HU" sz="2400" dirty="0" err="1"/>
              <a:t>Services</a:t>
            </a:r>
            <a:r>
              <a:rPr lang="hu-HU" sz="2400" dirty="0"/>
              <a:t>: A Microsoft Nyílt forráskódú mélytanulási (Deep </a:t>
            </a:r>
            <a:r>
              <a:rPr lang="hu-HU" sz="2400" dirty="0" err="1"/>
              <a:t>Learning</a:t>
            </a:r>
            <a:r>
              <a:rPr lang="hu-HU" sz="2400" dirty="0"/>
              <a:t>) szolgáltatásaira épülő, előre elkészített API-k, SDK-k képfeldolgozás, gépi látás, beszédfelismerés, (szemantikus) keresés, természetes nyelvek feldolgozása, valamint anomáliadetektálás területekre fókuszálva.</a:t>
            </a:r>
          </a:p>
        </p:txBody>
      </p:sp>
    </p:spTree>
    <p:extLst>
      <p:ext uri="{BB962C8B-B14F-4D97-AF65-F5344CB8AC3E}">
        <p14:creationId xmlns:p14="http://schemas.microsoft.com/office/powerpoint/2010/main" val="33324477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502A5B-8111-45ED-A2EA-7C2C94DF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Cognitive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API-k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83F5B8-ED1E-4A43-8B62-1AAA64B8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655F0053-4FAA-4360-9A2D-DA7371EA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282551"/>
            <a:ext cx="10588752" cy="5438924"/>
          </a:xfrm>
        </p:spPr>
        <p:txBody>
          <a:bodyPr>
            <a:normAutofit fontScale="92500" lnSpcReduction="10000"/>
          </a:bodyPr>
          <a:lstStyle/>
          <a:p>
            <a:endParaRPr lang="hu-HU" dirty="0"/>
          </a:p>
          <a:p>
            <a:r>
              <a:rPr lang="hu-HU" b="1" dirty="0"/>
              <a:t>Vision API</a:t>
            </a:r>
          </a:p>
          <a:p>
            <a:pPr lvl="1"/>
            <a:r>
              <a:rPr lang="hu-HU" dirty="0"/>
              <a:t>Computer Vision: kép klasszifikáció, OCR, stb.</a:t>
            </a:r>
          </a:p>
          <a:p>
            <a:pPr lvl="1"/>
            <a:r>
              <a:rPr lang="hu-HU" dirty="0" err="1"/>
              <a:t>Content</a:t>
            </a:r>
            <a:r>
              <a:rPr lang="hu-HU" dirty="0"/>
              <a:t> </a:t>
            </a:r>
            <a:r>
              <a:rPr lang="hu-HU" dirty="0" err="1"/>
              <a:t>Moderator</a:t>
            </a:r>
            <a:r>
              <a:rPr lang="hu-HU" dirty="0"/>
              <a:t>: Sértő, nemkívánatos, kockázatos tartalmak figyelése</a:t>
            </a:r>
          </a:p>
          <a:p>
            <a:pPr lvl="1"/>
            <a:r>
              <a:rPr lang="hu-HU" dirty="0" err="1"/>
              <a:t>Custom</a:t>
            </a:r>
            <a:r>
              <a:rPr lang="hu-HU" dirty="0"/>
              <a:t> Vision Service: </a:t>
            </a:r>
            <a:r>
              <a:rPr lang="hu-HU" dirty="0" err="1"/>
              <a:t>Testreszabható</a:t>
            </a:r>
            <a:r>
              <a:rPr lang="hu-HU" dirty="0"/>
              <a:t> kép klasszifikáció</a:t>
            </a:r>
          </a:p>
          <a:p>
            <a:pPr lvl="1"/>
            <a:r>
              <a:rPr lang="hu-HU" dirty="0" err="1"/>
              <a:t>Face</a:t>
            </a:r>
            <a:r>
              <a:rPr lang="hu-HU" dirty="0"/>
              <a:t> API: arc és érzelem felismerés</a:t>
            </a:r>
          </a:p>
          <a:p>
            <a:pPr lvl="1"/>
            <a:r>
              <a:rPr lang="hu-HU" dirty="0"/>
              <a:t>Video </a:t>
            </a:r>
            <a:r>
              <a:rPr lang="hu-HU" dirty="0" err="1"/>
              <a:t>Indexer</a:t>
            </a:r>
            <a:r>
              <a:rPr lang="hu-HU" dirty="0"/>
              <a:t>: objektum, helyszín, témakör, tevékenység felismerése, metaadatok, képek, hangok elemzése.</a:t>
            </a:r>
          </a:p>
          <a:p>
            <a:endParaRPr lang="hu-HU" dirty="0"/>
          </a:p>
          <a:p>
            <a:r>
              <a:rPr lang="en-US" b="1" dirty="0"/>
              <a:t>Speech API</a:t>
            </a:r>
          </a:p>
          <a:p>
            <a:pPr lvl="1"/>
            <a:r>
              <a:rPr lang="en-US" dirty="0"/>
              <a:t>Speech Service API</a:t>
            </a:r>
            <a:r>
              <a:rPr lang="hu-HU" dirty="0"/>
              <a:t>: beszédfeldolgozó funkciókat ad hozzá alkalmazásokhoz</a:t>
            </a:r>
            <a:endParaRPr lang="en-US" dirty="0"/>
          </a:p>
          <a:p>
            <a:pPr lvl="1"/>
            <a:r>
              <a:rPr lang="en-US" dirty="0"/>
              <a:t>Speaker Recognition</a:t>
            </a:r>
            <a:r>
              <a:rPr lang="hu-HU" dirty="0"/>
              <a:t>: beszélő felismerése, azonosítás</a:t>
            </a:r>
          </a:p>
          <a:p>
            <a:pPr lvl="1"/>
            <a:r>
              <a:rPr lang="hu-HU" dirty="0" err="1"/>
              <a:t>Speach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Text: nyelvfelismerés, beszéd szöveggé alakítása</a:t>
            </a:r>
          </a:p>
          <a:p>
            <a:pPr marL="457200" lvl="1" indent="0">
              <a:buNone/>
            </a:pPr>
            <a:endParaRPr lang="hu-HU" dirty="0"/>
          </a:p>
          <a:p>
            <a:r>
              <a:rPr lang="hu-HU" b="1" dirty="0" err="1"/>
              <a:t>Knowledge</a:t>
            </a:r>
            <a:r>
              <a:rPr lang="hu-HU" b="1" dirty="0"/>
              <a:t> API</a:t>
            </a:r>
          </a:p>
          <a:p>
            <a:pPr lvl="1"/>
            <a:r>
              <a:rPr lang="hu-HU" dirty="0" err="1"/>
              <a:t>QnA</a:t>
            </a:r>
            <a:r>
              <a:rPr lang="hu-HU" dirty="0"/>
              <a:t> </a:t>
            </a:r>
            <a:r>
              <a:rPr lang="hu-HU" dirty="0" err="1"/>
              <a:t>maker</a:t>
            </a:r>
            <a:r>
              <a:rPr lang="hu-HU" dirty="0"/>
              <a:t>: Tudásbázis építése, szemantikai értelmező, szöveg kibányászása </a:t>
            </a:r>
            <a:r>
              <a:rPr lang="hu-HU" dirty="0" err="1"/>
              <a:t>strukturálaltan</a:t>
            </a:r>
            <a:r>
              <a:rPr lang="hu-HU" dirty="0"/>
              <a:t> szövegből</a:t>
            </a:r>
          </a:p>
          <a:p>
            <a:pPr lvl="1"/>
            <a:endParaRPr lang="hu-HU" dirty="0"/>
          </a:p>
          <a:p>
            <a:r>
              <a:rPr lang="hu-HU" b="1" dirty="0"/>
              <a:t>Rendellenességek észlelése</a:t>
            </a:r>
            <a:r>
              <a:rPr lang="hu-HU" dirty="0"/>
              <a:t>: </a:t>
            </a:r>
            <a:r>
              <a:rPr lang="hu-HU" dirty="0" err="1"/>
              <a:t>Anomaly</a:t>
            </a:r>
            <a:r>
              <a:rPr lang="hu-HU" dirty="0"/>
              <a:t> </a:t>
            </a:r>
            <a:r>
              <a:rPr lang="hu-HU" dirty="0" err="1"/>
              <a:t>Detector</a:t>
            </a:r>
            <a:endParaRPr lang="hu-HU" dirty="0"/>
          </a:p>
          <a:p>
            <a:endParaRPr lang="hu-HU" dirty="0"/>
          </a:p>
        </p:txBody>
      </p:sp>
      <p:pic>
        <p:nvPicPr>
          <p:cNvPr id="8" name="Tartalom helye 5">
            <a:extLst>
              <a:ext uri="{FF2B5EF4-FFF2-40B4-BE49-F238E27FC236}">
                <a16:creationId xmlns:a16="http://schemas.microsoft.com/office/drawing/2014/main" id="{92483E9D-E98F-46FF-93C4-52A64764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374" y="49738"/>
            <a:ext cx="2565626" cy="21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01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A4A588-DB08-46C0-BECB-7321BD6C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Cognitive</a:t>
            </a:r>
            <a:r>
              <a:rPr lang="hu-HU" dirty="0"/>
              <a:t> </a:t>
            </a:r>
            <a:r>
              <a:rPr lang="hu-HU" dirty="0" err="1"/>
              <a:t>Services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3AFFDA-757E-47AD-A08A-BB2823004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https://azure.microsoft.com/hu-hu/services/cognitive-services/</a:t>
            </a:r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271D88-68F8-41A2-BF0A-9D207A2A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C8BA7E2-60E9-49DB-8973-F2727A08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35" y="1912862"/>
            <a:ext cx="8403771" cy="43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69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C7865DF1-3349-4DF9-AD42-034617570398}"/>
              </a:ext>
            </a:extLst>
          </p:cNvPr>
          <p:cNvSpPr/>
          <p:nvPr/>
        </p:nvSpPr>
        <p:spPr>
          <a:xfrm>
            <a:off x="326571" y="261257"/>
            <a:ext cx="11508378" cy="6557555"/>
          </a:xfrm>
          <a:custGeom>
            <a:avLst/>
            <a:gdLst>
              <a:gd name="connsiteX0" fmla="*/ 5826035 w 11508378"/>
              <a:gd name="connsiteY0" fmla="*/ 78378 h 6557555"/>
              <a:gd name="connsiteX1" fmla="*/ 5812972 w 11508378"/>
              <a:gd name="connsiteY1" fmla="*/ 3161212 h 6557555"/>
              <a:gd name="connsiteX2" fmla="*/ 0 w 11508378"/>
              <a:gd name="connsiteY2" fmla="*/ 3200400 h 6557555"/>
              <a:gd name="connsiteX3" fmla="*/ 0 w 11508378"/>
              <a:gd name="connsiteY3" fmla="*/ 6557555 h 6557555"/>
              <a:gd name="connsiteX4" fmla="*/ 11495315 w 11508378"/>
              <a:gd name="connsiteY4" fmla="*/ 6531429 h 6557555"/>
              <a:gd name="connsiteX5" fmla="*/ 11508378 w 11508378"/>
              <a:gd name="connsiteY5" fmla="*/ 26126 h 6557555"/>
              <a:gd name="connsiteX6" fmla="*/ 5826035 w 11508378"/>
              <a:gd name="connsiteY6" fmla="*/ 0 h 6557555"/>
              <a:gd name="connsiteX7" fmla="*/ 5826035 w 11508378"/>
              <a:gd name="connsiteY7" fmla="*/ 78378 h 65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8378" h="6557555">
                <a:moveTo>
                  <a:pt x="5826035" y="78378"/>
                </a:moveTo>
                <a:cubicBezTo>
                  <a:pt x="5821681" y="1105989"/>
                  <a:pt x="5817326" y="2133601"/>
                  <a:pt x="5812972" y="3161212"/>
                </a:cubicBezTo>
                <a:lnTo>
                  <a:pt x="0" y="3200400"/>
                </a:lnTo>
                <a:lnTo>
                  <a:pt x="0" y="6557555"/>
                </a:lnTo>
                <a:lnTo>
                  <a:pt x="11495315" y="6531429"/>
                </a:lnTo>
                <a:cubicBezTo>
                  <a:pt x="11499669" y="4362995"/>
                  <a:pt x="11504024" y="2194560"/>
                  <a:pt x="11508378" y="26126"/>
                </a:cubicBezTo>
                <a:lnTo>
                  <a:pt x="5826035" y="0"/>
                </a:lnTo>
                <a:lnTo>
                  <a:pt x="5826035" y="78378"/>
                </a:lnTo>
                <a:close/>
              </a:path>
            </a:pathLst>
          </a:custGeom>
          <a:solidFill>
            <a:srgbClr val="A5A5A5">
              <a:lumMod val="60000"/>
              <a:lumOff val="4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Csoportba foglalás 50">
            <a:extLst>
              <a:ext uri="{FF2B5EF4-FFF2-40B4-BE49-F238E27FC236}">
                <a16:creationId xmlns:a16="http://schemas.microsoft.com/office/drawing/2014/main" id="{34CC2DF2-B39A-4F28-9FA1-3574C78C9AC5}"/>
              </a:ext>
            </a:extLst>
          </p:cNvPr>
          <p:cNvGrpSpPr/>
          <p:nvPr/>
        </p:nvGrpSpPr>
        <p:grpSpPr>
          <a:xfrm>
            <a:off x="261256" y="326571"/>
            <a:ext cx="5596343" cy="2808515"/>
            <a:chOff x="261257" y="326571"/>
            <a:chExt cx="5421086" cy="2808515"/>
          </a:xfrm>
        </p:grpSpPr>
        <p:sp>
          <p:nvSpPr>
            <p:cNvPr id="83" name="Téglalap: lekerekített 82">
              <a:extLst>
                <a:ext uri="{FF2B5EF4-FFF2-40B4-BE49-F238E27FC236}">
                  <a16:creationId xmlns:a16="http://schemas.microsoft.com/office/drawing/2014/main" id="{FBD66FE8-DD6C-45AD-BCB4-9BD00332E22C}"/>
                </a:ext>
              </a:extLst>
            </p:cNvPr>
            <p:cNvSpPr/>
            <p:nvPr/>
          </p:nvSpPr>
          <p:spPr>
            <a:xfrm>
              <a:off x="261257" y="326571"/>
              <a:ext cx="5421086" cy="2808515"/>
            </a:xfrm>
            <a:prstGeom prst="roundRect">
              <a:avLst/>
            </a:prstGeom>
            <a:solidFill>
              <a:srgbClr val="4472C4">
                <a:alpha val="3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Szövegdoboz 83">
              <a:extLst>
                <a:ext uri="{FF2B5EF4-FFF2-40B4-BE49-F238E27FC236}">
                  <a16:creationId xmlns:a16="http://schemas.microsoft.com/office/drawing/2014/main" id="{2792F18F-ACBD-4B23-8BFF-C2EB0CD78932}"/>
                </a:ext>
              </a:extLst>
            </p:cNvPr>
            <p:cNvSpPr txBox="1"/>
            <p:nvPr/>
          </p:nvSpPr>
          <p:spPr>
            <a:xfrm>
              <a:off x="349137" y="515389"/>
              <a:ext cx="5283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Adatok előkészítése</a:t>
              </a:r>
            </a:p>
          </p:txBody>
        </p:sp>
      </p:grp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1F30A074-9EC8-477C-B032-626CCFC47748}"/>
              </a:ext>
            </a:extLst>
          </p:cNvPr>
          <p:cNvSpPr/>
          <p:nvPr/>
        </p:nvSpPr>
        <p:spPr>
          <a:xfrm>
            <a:off x="613957" y="1195366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project </a:t>
            </a:r>
            <a:r>
              <a:rPr kumimoji="0" lang="hu-H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endParaRPr kumimoji="0" lang="hu-H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églalap: lekerekített 52">
            <a:extLst>
              <a:ext uri="{FF2B5EF4-FFF2-40B4-BE49-F238E27FC236}">
                <a16:creationId xmlns:a16="http://schemas.microsoft.com/office/drawing/2014/main" id="{A441EB10-7951-4033-BF62-F9471D1A1D45}"/>
              </a:ext>
            </a:extLst>
          </p:cNvPr>
          <p:cNvSpPr/>
          <p:nvPr/>
        </p:nvSpPr>
        <p:spPr>
          <a:xfrm>
            <a:off x="627022" y="2118476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ELT</a:t>
            </a:r>
          </a:p>
        </p:txBody>
      </p:sp>
      <p:sp>
        <p:nvSpPr>
          <p:cNvPr id="54" name="Téglalap: lekerekített 53">
            <a:extLst>
              <a:ext uri="{FF2B5EF4-FFF2-40B4-BE49-F238E27FC236}">
                <a16:creationId xmlns:a16="http://schemas.microsoft.com/office/drawing/2014/main" id="{BBCCF9AF-B03C-43B0-853D-9184969E0A79}"/>
              </a:ext>
            </a:extLst>
          </p:cNvPr>
          <p:cNvSpPr/>
          <p:nvPr/>
        </p:nvSpPr>
        <p:spPr>
          <a:xfrm>
            <a:off x="2351320" y="119536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Adatgyűjtés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B2081F54-62DE-4AC0-A3FF-D0CE65A73235}"/>
              </a:ext>
            </a:extLst>
          </p:cNvPr>
          <p:cNvSpPr/>
          <p:nvPr/>
        </p:nvSpPr>
        <p:spPr>
          <a:xfrm>
            <a:off x="2357852" y="211847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Adatintegráció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(SQL, API, SOA)</a:t>
            </a:r>
          </a:p>
        </p:txBody>
      </p:sp>
      <p:sp>
        <p:nvSpPr>
          <p:cNvPr id="56" name="Téglalap: lekerekített 55">
            <a:extLst>
              <a:ext uri="{FF2B5EF4-FFF2-40B4-BE49-F238E27FC236}">
                <a16:creationId xmlns:a16="http://schemas.microsoft.com/office/drawing/2014/main" id="{652B2E32-0775-4852-98B7-15C444538DCD}"/>
              </a:ext>
            </a:extLst>
          </p:cNvPr>
          <p:cNvSpPr/>
          <p:nvPr/>
        </p:nvSpPr>
        <p:spPr>
          <a:xfrm>
            <a:off x="4088683" y="119536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Adat, elemzési infrastruktúra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1DC2B25B-3724-484A-8E9A-09BE5D469FE9}"/>
              </a:ext>
            </a:extLst>
          </p:cNvPr>
          <p:cNvSpPr/>
          <p:nvPr/>
        </p:nvSpPr>
        <p:spPr>
          <a:xfrm>
            <a:off x="4101748" y="211847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 transzformáció</a:t>
            </a:r>
          </a:p>
        </p:txBody>
      </p:sp>
      <p:sp>
        <p:nvSpPr>
          <p:cNvPr id="58" name="Téglalap: lekerekített 57">
            <a:extLst>
              <a:ext uri="{FF2B5EF4-FFF2-40B4-BE49-F238E27FC236}">
                <a16:creationId xmlns:a16="http://schemas.microsoft.com/office/drawing/2014/main" id="{F20F1E15-BCE8-49BC-8852-664B1770D658}"/>
              </a:ext>
            </a:extLst>
          </p:cNvPr>
          <p:cNvSpPr/>
          <p:nvPr/>
        </p:nvSpPr>
        <p:spPr>
          <a:xfrm>
            <a:off x="6331134" y="382499"/>
            <a:ext cx="1750424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endParaRPr kumimoji="0" lang="hu-H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églalap: lekerekített 58">
            <a:extLst>
              <a:ext uri="{FF2B5EF4-FFF2-40B4-BE49-F238E27FC236}">
                <a16:creationId xmlns:a16="http://schemas.microsoft.com/office/drawing/2014/main" id="{EC5E41B6-1EA2-4F9F-8E8C-77FDF769F1B1}"/>
              </a:ext>
            </a:extLst>
          </p:cNvPr>
          <p:cNvSpPr/>
          <p:nvPr/>
        </p:nvSpPr>
        <p:spPr>
          <a:xfrm>
            <a:off x="8386392" y="382498"/>
            <a:ext cx="1750425" cy="927463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Adatgyűjtés</a:t>
            </a:r>
          </a:p>
        </p:txBody>
      </p:sp>
      <p:sp>
        <p:nvSpPr>
          <p:cNvPr id="60" name="Téglalap: lekerekített 59">
            <a:extLst>
              <a:ext uri="{FF2B5EF4-FFF2-40B4-BE49-F238E27FC236}">
                <a16:creationId xmlns:a16="http://schemas.microsoft.com/office/drawing/2014/main" id="{D95BE744-4BF4-4DA6-8FE4-6DF6929223B4}"/>
              </a:ext>
            </a:extLst>
          </p:cNvPr>
          <p:cNvSpPr/>
          <p:nvPr/>
        </p:nvSpPr>
        <p:spPr>
          <a:xfrm>
            <a:off x="6334401" y="1625842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Elsődleges adatelemzés – kutatási hipotézis</a:t>
            </a:r>
          </a:p>
        </p:txBody>
      </p:sp>
      <p:sp>
        <p:nvSpPr>
          <p:cNvPr id="61" name="Téglalap: lekerekített 60">
            <a:extLst>
              <a:ext uri="{FF2B5EF4-FFF2-40B4-BE49-F238E27FC236}">
                <a16:creationId xmlns:a16="http://schemas.microsoft.com/office/drawing/2014/main" id="{6660148B-1729-4E51-A6E1-502A3755A3F2}"/>
              </a:ext>
            </a:extLst>
          </p:cNvPr>
          <p:cNvSpPr/>
          <p:nvPr/>
        </p:nvSpPr>
        <p:spPr>
          <a:xfrm>
            <a:off x="8389660" y="1626327"/>
            <a:ext cx="1747157" cy="927463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Adattisztítás</a:t>
            </a:r>
          </a:p>
        </p:txBody>
      </p:sp>
      <p:sp>
        <p:nvSpPr>
          <p:cNvPr id="62" name="Téglalap: lekerekített 61">
            <a:extLst>
              <a:ext uri="{FF2B5EF4-FFF2-40B4-BE49-F238E27FC236}">
                <a16:creationId xmlns:a16="http://schemas.microsoft.com/office/drawing/2014/main" id="{00DBBCC2-7342-47BB-A8FC-34040AA5CF01}"/>
              </a:ext>
            </a:extLst>
          </p:cNvPr>
          <p:cNvSpPr/>
          <p:nvPr/>
        </p:nvSpPr>
        <p:spPr>
          <a:xfrm>
            <a:off x="6657882" y="2869185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Feltáró adatelemzés / Vizuális adatelemzés</a:t>
            </a:r>
          </a:p>
        </p:txBody>
      </p:sp>
      <p:sp>
        <p:nvSpPr>
          <p:cNvPr id="63" name="Téglalap: lekerekített 62">
            <a:extLst>
              <a:ext uri="{FF2B5EF4-FFF2-40B4-BE49-F238E27FC236}">
                <a16:creationId xmlns:a16="http://schemas.microsoft.com/office/drawing/2014/main" id="{DCA6F6EB-A639-46C7-BA41-75F44FF253FE}"/>
              </a:ext>
            </a:extLst>
          </p:cNvPr>
          <p:cNvSpPr/>
          <p:nvPr/>
        </p:nvSpPr>
        <p:spPr>
          <a:xfrm>
            <a:off x="9592490" y="4088860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Előrejelzés + optimalizálás</a:t>
            </a:r>
          </a:p>
        </p:txBody>
      </p:sp>
      <p:sp>
        <p:nvSpPr>
          <p:cNvPr id="64" name="Téglalap: lekerekített 63">
            <a:extLst>
              <a:ext uri="{FF2B5EF4-FFF2-40B4-BE49-F238E27FC236}">
                <a16:creationId xmlns:a16="http://schemas.microsoft.com/office/drawing/2014/main" id="{EF13FE94-5B1E-4BAD-818D-1310797659B0}"/>
              </a:ext>
            </a:extLst>
          </p:cNvPr>
          <p:cNvSpPr/>
          <p:nvPr/>
        </p:nvSpPr>
        <p:spPr>
          <a:xfrm>
            <a:off x="5172910" y="4093405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Algoritmusok futtatása</a:t>
            </a:r>
          </a:p>
        </p:txBody>
      </p:sp>
      <p:sp>
        <p:nvSpPr>
          <p:cNvPr id="65" name="Téglalap: lekerekített 64">
            <a:extLst>
              <a:ext uri="{FF2B5EF4-FFF2-40B4-BE49-F238E27FC236}">
                <a16:creationId xmlns:a16="http://schemas.microsoft.com/office/drawing/2014/main" id="{550C570F-8810-4E74-8BA3-191E4D8FEDF3}"/>
              </a:ext>
            </a:extLst>
          </p:cNvPr>
          <p:cNvSpPr/>
          <p:nvPr/>
        </p:nvSpPr>
        <p:spPr>
          <a:xfrm>
            <a:off x="2963121" y="4095875"/>
            <a:ext cx="1750423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Előfeldolgozás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100E7E9-FDE9-4EB6-9207-22FEBEE7B0DA}"/>
              </a:ext>
            </a:extLst>
          </p:cNvPr>
          <p:cNvSpPr/>
          <p:nvPr/>
        </p:nvSpPr>
        <p:spPr>
          <a:xfrm>
            <a:off x="753331" y="4095875"/>
            <a:ext cx="1750423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Modell építés,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Data Mining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BCCCD88A-3A00-49AE-BB03-8428BC6C8320}"/>
              </a:ext>
            </a:extLst>
          </p:cNvPr>
          <p:cNvSpPr/>
          <p:nvPr/>
        </p:nvSpPr>
        <p:spPr>
          <a:xfrm>
            <a:off x="7382700" y="4088860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Validálás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Monitorozás</a:t>
            </a:r>
          </a:p>
        </p:txBody>
      </p:sp>
      <p:cxnSp>
        <p:nvCxnSpPr>
          <p:cNvPr id="68" name="Egyenes összekötő nyíllal 67">
            <a:extLst>
              <a:ext uri="{FF2B5EF4-FFF2-40B4-BE49-F238E27FC236}">
                <a16:creationId xmlns:a16="http://schemas.microsoft.com/office/drawing/2014/main" id="{E1698B7B-28FB-4431-9A01-5A23C1A828AA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 flipV="1">
            <a:off x="8081558" y="846230"/>
            <a:ext cx="304834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Összekötő: szögletes 68">
            <a:extLst>
              <a:ext uri="{FF2B5EF4-FFF2-40B4-BE49-F238E27FC236}">
                <a16:creationId xmlns:a16="http://schemas.microsoft.com/office/drawing/2014/main" id="{A0E3C07F-C090-4E13-A70C-FF8B5A79FFE2}"/>
              </a:ext>
            </a:extLst>
          </p:cNvPr>
          <p:cNvCxnSpPr>
            <a:stCxn id="59" idx="3"/>
            <a:endCxn id="60" idx="0"/>
          </p:cNvCxnSpPr>
          <p:nvPr/>
        </p:nvCxnSpPr>
        <p:spPr>
          <a:xfrm flipH="1">
            <a:off x="7207980" y="846230"/>
            <a:ext cx="2928837" cy="779612"/>
          </a:xfrm>
          <a:prstGeom prst="bentConnector4">
            <a:avLst>
              <a:gd name="adj1" fmla="val -7805"/>
              <a:gd name="adj2" fmla="val 7974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Egyenes összekötő nyíllal 69">
            <a:extLst>
              <a:ext uri="{FF2B5EF4-FFF2-40B4-BE49-F238E27FC236}">
                <a16:creationId xmlns:a16="http://schemas.microsoft.com/office/drawing/2014/main" id="{9E61EEB3-1C27-4FD4-9D89-4D3246751BCA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8081558" y="2089574"/>
            <a:ext cx="308102" cy="48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Összekötő: szögletes 70">
            <a:extLst>
              <a:ext uri="{FF2B5EF4-FFF2-40B4-BE49-F238E27FC236}">
                <a16:creationId xmlns:a16="http://schemas.microsoft.com/office/drawing/2014/main" id="{723DB5FE-196C-498D-81B1-3235CCF6D225}"/>
              </a:ext>
            </a:extLst>
          </p:cNvPr>
          <p:cNvCxnSpPr>
            <a:stCxn id="61" idx="3"/>
            <a:endCxn id="62" idx="0"/>
          </p:cNvCxnSpPr>
          <p:nvPr/>
        </p:nvCxnSpPr>
        <p:spPr>
          <a:xfrm flipH="1">
            <a:off x="7531461" y="2090059"/>
            <a:ext cx="2605356" cy="779126"/>
          </a:xfrm>
          <a:prstGeom prst="bentConnector4">
            <a:avLst>
              <a:gd name="adj1" fmla="val -8774"/>
              <a:gd name="adj2" fmla="val 7976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Összekötő: szögletes 71">
            <a:extLst>
              <a:ext uri="{FF2B5EF4-FFF2-40B4-BE49-F238E27FC236}">
                <a16:creationId xmlns:a16="http://schemas.microsoft.com/office/drawing/2014/main" id="{1A7EF085-9889-4315-9478-A5444EC22572}"/>
              </a:ext>
            </a:extLst>
          </p:cNvPr>
          <p:cNvCxnSpPr>
            <a:cxnSpLocks/>
            <a:stCxn id="40" idx="2"/>
            <a:endCxn id="66" idx="0"/>
          </p:cNvCxnSpPr>
          <p:nvPr/>
        </p:nvCxnSpPr>
        <p:spPr>
          <a:xfrm rot="5400000">
            <a:off x="5550830" y="-132655"/>
            <a:ext cx="306244" cy="8150817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Egyenes összekötő nyíllal 72">
            <a:extLst>
              <a:ext uri="{FF2B5EF4-FFF2-40B4-BE49-F238E27FC236}">
                <a16:creationId xmlns:a16="http://schemas.microsoft.com/office/drawing/2014/main" id="{EB7404B5-2043-443D-AE65-B8E2A9EF71A2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2503754" y="4559607"/>
            <a:ext cx="45936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Egyenes összekötő nyíllal 73">
            <a:extLst>
              <a:ext uri="{FF2B5EF4-FFF2-40B4-BE49-F238E27FC236}">
                <a16:creationId xmlns:a16="http://schemas.microsoft.com/office/drawing/2014/main" id="{82927F9A-C4E7-478E-86B7-357C62E0319C}"/>
              </a:ext>
            </a:extLst>
          </p:cNvPr>
          <p:cNvCxnSpPr>
            <a:stCxn id="65" idx="3"/>
            <a:endCxn id="64" idx="1"/>
          </p:cNvCxnSpPr>
          <p:nvPr/>
        </p:nvCxnSpPr>
        <p:spPr>
          <a:xfrm flipV="1">
            <a:off x="4713544" y="4557137"/>
            <a:ext cx="459366" cy="247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Egyenes összekötő nyíllal 74">
            <a:extLst>
              <a:ext uri="{FF2B5EF4-FFF2-40B4-BE49-F238E27FC236}">
                <a16:creationId xmlns:a16="http://schemas.microsoft.com/office/drawing/2014/main" id="{6BF77BAB-A78F-40BD-BD02-3331C92BBFEB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 flipV="1">
            <a:off x="6923334" y="4552592"/>
            <a:ext cx="459366" cy="454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Egyenes összekötő nyíllal 75">
            <a:extLst>
              <a:ext uri="{FF2B5EF4-FFF2-40B4-BE49-F238E27FC236}">
                <a16:creationId xmlns:a16="http://schemas.microsoft.com/office/drawing/2014/main" id="{35FFF82A-25A4-4673-943F-05323D733894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>
            <a:off x="9133124" y="4552592"/>
            <a:ext cx="45936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églalap: lekerekített 76">
            <a:extLst>
              <a:ext uri="{FF2B5EF4-FFF2-40B4-BE49-F238E27FC236}">
                <a16:creationId xmlns:a16="http://schemas.microsoft.com/office/drawing/2014/main" id="{D0CD9584-A4F2-4E69-AAF8-FE4748F81D96}"/>
              </a:ext>
            </a:extLst>
          </p:cNvPr>
          <p:cNvSpPr/>
          <p:nvPr/>
        </p:nvSpPr>
        <p:spPr>
          <a:xfrm>
            <a:off x="5176177" y="5824917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Eredmény elemzése, bemutatása</a:t>
            </a:r>
          </a:p>
        </p:txBody>
      </p:sp>
      <p:cxnSp>
        <p:nvCxnSpPr>
          <p:cNvPr id="78" name="Összekötő: szögletes 77">
            <a:extLst>
              <a:ext uri="{FF2B5EF4-FFF2-40B4-BE49-F238E27FC236}">
                <a16:creationId xmlns:a16="http://schemas.microsoft.com/office/drawing/2014/main" id="{0B3D006B-ADF1-44B4-AA8E-094A93DF4FE4}"/>
              </a:ext>
            </a:extLst>
          </p:cNvPr>
          <p:cNvCxnSpPr>
            <a:stCxn id="63" idx="3"/>
            <a:endCxn id="77" idx="0"/>
          </p:cNvCxnSpPr>
          <p:nvPr/>
        </p:nvCxnSpPr>
        <p:spPr>
          <a:xfrm flipH="1">
            <a:off x="6049756" y="4552592"/>
            <a:ext cx="5293158" cy="1272325"/>
          </a:xfrm>
          <a:prstGeom prst="bentConnector4">
            <a:avLst>
              <a:gd name="adj1" fmla="val -4319"/>
              <a:gd name="adj2" fmla="val 68224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Összekötő: szögletes 78">
            <a:extLst>
              <a:ext uri="{FF2B5EF4-FFF2-40B4-BE49-F238E27FC236}">
                <a16:creationId xmlns:a16="http://schemas.microsoft.com/office/drawing/2014/main" id="{10C06F65-630B-4228-A5B2-3D0088CCD41D}"/>
              </a:ext>
            </a:extLst>
          </p:cNvPr>
          <p:cNvCxnSpPr>
            <a:stCxn id="67" idx="2"/>
            <a:endCxn id="66" idx="2"/>
          </p:cNvCxnSpPr>
          <p:nvPr/>
        </p:nvCxnSpPr>
        <p:spPr>
          <a:xfrm rot="5400000">
            <a:off x="4939721" y="1705146"/>
            <a:ext cx="7015" cy="6629369"/>
          </a:xfrm>
          <a:prstGeom prst="bentConnector3">
            <a:avLst>
              <a:gd name="adj1" fmla="val 335873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Összekötő: szögletes 79">
            <a:extLst>
              <a:ext uri="{FF2B5EF4-FFF2-40B4-BE49-F238E27FC236}">
                <a16:creationId xmlns:a16="http://schemas.microsoft.com/office/drawing/2014/main" id="{A36E8165-1116-4BEC-910F-6B5E40B2FE9C}"/>
              </a:ext>
            </a:extLst>
          </p:cNvPr>
          <p:cNvCxnSpPr>
            <a:cxnSpLocks/>
          </p:cNvCxnSpPr>
          <p:nvPr/>
        </p:nvCxnSpPr>
        <p:spPr>
          <a:xfrm rot="5400000">
            <a:off x="6031553" y="2810041"/>
            <a:ext cx="7015" cy="4419579"/>
          </a:xfrm>
          <a:prstGeom prst="bentConnector3">
            <a:avLst>
              <a:gd name="adj1" fmla="val 335873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Összekötő: szögletes 80">
            <a:extLst>
              <a:ext uri="{FF2B5EF4-FFF2-40B4-BE49-F238E27FC236}">
                <a16:creationId xmlns:a16="http://schemas.microsoft.com/office/drawing/2014/main" id="{80F32523-5B52-4FBE-A882-4B6E2E9006A2}"/>
              </a:ext>
            </a:extLst>
          </p:cNvPr>
          <p:cNvCxnSpPr>
            <a:stCxn id="67" idx="2"/>
            <a:endCxn id="64" idx="2"/>
          </p:cNvCxnSpPr>
          <p:nvPr/>
        </p:nvCxnSpPr>
        <p:spPr>
          <a:xfrm rot="5400000">
            <a:off x="7150745" y="3913700"/>
            <a:ext cx="4545" cy="2209790"/>
          </a:xfrm>
          <a:prstGeom prst="bentConnector3">
            <a:avLst>
              <a:gd name="adj1" fmla="val 5129703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Összekötő: görbe 81">
            <a:extLst>
              <a:ext uri="{FF2B5EF4-FFF2-40B4-BE49-F238E27FC236}">
                <a16:creationId xmlns:a16="http://schemas.microsoft.com/office/drawing/2014/main" id="{897D81AC-9BE0-4D30-8C51-6A331860BF55}"/>
              </a:ext>
            </a:extLst>
          </p:cNvPr>
          <p:cNvCxnSpPr>
            <a:stCxn id="63" idx="2"/>
            <a:endCxn id="66" idx="2"/>
          </p:cNvCxnSpPr>
          <p:nvPr/>
        </p:nvCxnSpPr>
        <p:spPr>
          <a:xfrm rot="5400000">
            <a:off x="6044616" y="600251"/>
            <a:ext cx="7015" cy="8839159"/>
          </a:xfrm>
          <a:prstGeom prst="curvedConnector3">
            <a:avLst>
              <a:gd name="adj1" fmla="val 3358731"/>
            </a:avLst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Téglalap: lekerekített 39">
            <a:extLst>
              <a:ext uri="{FF2B5EF4-FFF2-40B4-BE49-F238E27FC236}">
                <a16:creationId xmlns:a16="http://schemas.microsoft.com/office/drawing/2014/main" id="{DD12192B-CF0B-4644-9759-AA973541B15E}"/>
              </a:ext>
            </a:extLst>
          </p:cNvPr>
          <p:cNvSpPr/>
          <p:nvPr/>
        </p:nvSpPr>
        <p:spPr>
          <a:xfrm>
            <a:off x="8905781" y="2862168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Leírók kiválasztása</a:t>
            </a:r>
          </a:p>
        </p:txBody>
      </p:sp>
      <p:cxnSp>
        <p:nvCxnSpPr>
          <p:cNvPr id="41" name="Egyenes összekötő nyíllal 40">
            <a:extLst>
              <a:ext uri="{FF2B5EF4-FFF2-40B4-BE49-F238E27FC236}">
                <a16:creationId xmlns:a16="http://schemas.microsoft.com/office/drawing/2014/main" id="{9B5BCD57-7864-45DA-B846-C130D5374610}"/>
              </a:ext>
            </a:extLst>
          </p:cNvPr>
          <p:cNvCxnSpPr>
            <a:cxnSpLocks/>
            <a:stCxn id="62" idx="3"/>
            <a:endCxn id="40" idx="1"/>
          </p:cNvCxnSpPr>
          <p:nvPr/>
        </p:nvCxnSpPr>
        <p:spPr>
          <a:xfrm flipV="1">
            <a:off x="8405039" y="3325900"/>
            <a:ext cx="500742" cy="701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84721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502A5B-8111-45ED-A2EA-7C2C94DF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Cognitive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API-k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83F5B8-ED1E-4A43-8B62-1AAA64B8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655F0053-4FAA-4360-9A2D-DA7371EA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282551"/>
            <a:ext cx="10588752" cy="5438924"/>
          </a:xfrm>
        </p:spPr>
        <p:txBody>
          <a:bodyPr>
            <a:normAutofit fontScale="92500" lnSpcReduction="10000"/>
          </a:bodyPr>
          <a:lstStyle/>
          <a:p>
            <a:endParaRPr lang="hu-HU" dirty="0"/>
          </a:p>
          <a:p>
            <a:r>
              <a:rPr lang="hu-HU" b="1" dirty="0"/>
              <a:t>Nyelvi API</a:t>
            </a:r>
          </a:p>
          <a:p>
            <a:pPr lvl="1"/>
            <a:r>
              <a:rPr lang="hu-HU" dirty="0"/>
              <a:t>Bing helyesírás-ellenőrzés</a:t>
            </a:r>
          </a:p>
          <a:p>
            <a:pPr lvl="1"/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Understanding</a:t>
            </a:r>
            <a:r>
              <a:rPr lang="hu-HU" dirty="0"/>
              <a:t> (LUIS): kontextusfüggő nyelv, szöveg értelmező</a:t>
            </a:r>
          </a:p>
          <a:p>
            <a:pPr lvl="1"/>
            <a:r>
              <a:rPr lang="hu-HU" dirty="0"/>
              <a:t>Szövegelemzés: érzelem elemzés, kulcsszó keresés</a:t>
            </a:r>
          </a:p>
          <a:p>
            <a:pPr lvl="1"/>
            <a:r>
              <a:rPr lang="hu-HU" dirty="0" err="1"/>
              <a:t>Translator</a:t>
            </a:r>
            <a:r>
              <a:rPr lang="hu-HU" dirty="0"/>
              <a:t> Text: nyelv felismerés, szöveg fordítás</a:t>
            </a:r>
          </a:p>
          <a:p>
            <a:pPr lvl="1"/>
            <a:endParaRPr lang="hu-HU" dirty="0"/>
          </a:p>
          <a:p>
            <a:r>
              <a:rPr lang="hu-HU" b="1" dirty="0"/>
              <a:t>Keresés API</a:t>
            </a:r>
          </a:p>
          <a:p>
            <a:pPr lvl="1"/>
            <a:r>
              <a:rPr lang="en-US" dirty="0"/>
              <a:t>Bing News Search</a:t>
            </a:r>
            <a:r>
              <a:rPr lang="hu-HU" dirty="0"/>
              <a:t>: hírek, trendek keresése</a:t>
            </a:r>
            <a:endParaRPr lang="en-US" dirty="0"/>
          </a:p>
          <a:p>
            <a:pPr lvl="1"/>
            <a:r>
              <a:rPr lang="en-US" dirty="0"/>
              <a:t>Bing Video Search</a:t>
            </a:r>
            <a:r>
              <a:rPr lang="hu-HU" dirty="0"/>
              <a:t>: videó kereső, témakör és trend azonosítás</a:t>
            </a:r>
            <a:endParaRPr lang="en-US" dirty="0"/>
          </a:p>
          <a:p>
            <a:pPr lvl="1"/>
            <a:r>
              <a:rPr lang="en-US" dirty="0"/>
              <a:t>Bing Web Search</a:t>
            </a:r>
            <a:r>
              <a:rPr lang="hu-HU" dirty="0"/>
              <a:t>: web kereső API, helyfüggő kereső</a:t>
            </a:r>
            <a:endParaRPr lang="en-US" dirty="0"/>
          </a:p>
          <a:p>
            <a:pPr lvl="1"/>
            <a:r>
              <a:rPr lang="en-US" dirty="0"/>
              <a:t>Bing Autosuggest</a:t>
            </a:r>
            <a:r>
              <a:rPr lang="hu-HU" dirty="0"/>
              <a:t>: keresőszó kiegészítése, ajánlás</a:t>
            </a:r>
            <a:endParaRPr lang="en-US" dirty="0"/>
          </a:p>
          <a:p>
            <a:pPr lvl="1"/>
            <a:r>
              <a:rPr lang="en-US" dirty="0"/>
              <a:t>Bing Custom Search</a:t>
            </a:r>
            <a:r>
              <a:rPr lang="hu-HU" dirty="0"/>
              <a:t>: saját kereső készítése</a:t>
            </a:r>
            <a:endParaRPr lang="en-US" dirty="0"/>
          </a:p>
          <a:p>
            <a:pPr lvl="1"/>
            <a:r>
              <a:rPr lang="en-US" dirty="0"/>
              <a:t>Bing Entity Search</a:t>
            </a:r>
            <a:r>
              <a:rPr lang="hu-HU" dirty="0"/>
              <a:t>: entitás felismerés és klasszifikáció</a:t>
            </a:r>
            <a:endParaRPr lang="en-US" dirty="0"/>
          </a:p>
          <a:p>
            <a:pPr lvl="1"/>
            <a:r>
              <a:rPr lang="en-US" dirty="0"/>
              <a:t>Bing Image Search</a:t>
            </a:r>
            <a:r>
              <a:rPr lang="hu-HU" dirty="0"/>
              <a:t>: képkereső</a:t>
            </a:r>
            <a:endParaRPr lang="en-US" dirty="0"/>
          </a:p>
          <a:p>
            <a:pPr lvl="1"/>
            <a:r>
              <a:rPr lang="en-US" dirty="0"/>
              <a:t>Bing Visual Search</a:t>
            </a:r>
            <a:r>
              <a:rPr lang="hu-HU" dirty="0"/>
              <a:t>: hasonló képek, termékek keresése</a:t>
            </a:r>
            <a:endParaRPr lang="en-US" dirty="0"/>
          </a:p>
          <a:p>
            <a:pPr lvl="1"/>
            <a:r>
              <a:rPr lang="en-US" dirty="0"/>
              <a:t>Bing Local Business Search </a:t>
            </a:r>
            <a:endParaRPr lang="hu-HU" dirty="0"/>
          </a:p>
        </p:txBody>
      </p:sp>
      <p:pic>
        <p:nvPicPr>
          <p:cNvPr id="8" name="Tartalom helye 5">
            <a:extLst>
              <a:ext uri="{FF2B5EF4-FFF2-40B4-BE49-F238E27FC236}">
                <a16:creationId xmlns:a16="http://schemas.microsoft.com/office/drawing/2014/main" id="{92483E9D-E98F-46FF-93C4-52A64764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374" y="49738"/>
            <a:ext cx="2565626" cy="21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11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D971722-38C0-4E1C-BAE1-362393A5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Oktatásban elérhető szolgáltatások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687E15E9-E742-4FF9-81FA-FB508EBE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70B8F94-7FDA-4FED-B77A-3329315F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6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Hallgatók számára elérhető szolgáltatások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hu-HU" sz="3600" dirty="0"/>
              <a:t>Az egyes esetekben</a:t>
            </a:r>
            <a:endParaRPr lang="sr-Latn-RS" sz="3600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/>
              <a:t>Játékok, alkalmazások, illetve új projekt indítása</a:t>
            </a:r>
            <a:r>
              <a:rPr lang="sr-Latn-RS" dirty="0"/>
              <a:t> &gt;</a:t>
            </a:r>
            <a:r>
              <a:rPr lang="en-US" dirty="0"/>
              <a:t> </a:t>
            </a:r>
            <a:r>
              <a:rPr lang="hu-HU" dirty="0" err="1">
                <a:hlinkClick r:id="rId2"/>
              </a:rPr>
              <a:t>Azure</a:t>
            </a:r>
            <a:r>
              <a:rPr lang="hu-HU" dirty="0">
                <a:hlinkClick r:id="rId2"/>
              </a:rPr>
              <a:t> </a:t>
            </a:r>
            <a:r>
              <a:rPr lang="hu-HU" dirty="0" err="1">
                <a:hlinkClick r:id="rId2"/>
              </a:rPr>
              <a:t>Dev</a:t>
            </a:r>
            <a:r>
              <a:rPr lang="hu-HU" dirty="0">
                <a:hlinkClick r:id="rId2"/>
              </a:rPr>
              <a:t> </a:t>
            </a:r>
            <a:r>
              <a:rPr lang="hu-HU" dirty="0" err="1">
                <a:hlinkClick r:id="rId2"/>
              </a:rPr>
              <a:t>Tools</a:t>
            </a:r>
            <a:endParaRPr lang="hu-HU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aktiválása, 100$ értékű </a:t>
            </a:r>
            <a:r>
              <a:rPr lang="hu-HU" dirty="0" err="1"/>
              <a:t>Azure</a:t>
            </a:r>
            <a:r>
              <a:rPr lang="hu-HU" dirty="0"/>
              <a:t> kredit és ingyenes fejlesztőeszközök &gt; </a:t>
            </a:r>
            <a:r>
              <a:rPr lang="hu-HU" dirty="0" err="1">
                <a:hlinkClick r:id="rId3"/>
              </a:rPr>
              <a:t>Azure</a:t>
            </a:r>
            <a:r>
              <a:rPr lang="hu-HU" dirty="0">
                <a:hlinkClick r:id="rId3"/>
              </a:rPr>
              <a:t> </a:t>
            </a:r>
            <a:r>
              <a:rPr lang="hu-HU" dirty="0" err="1">
                <a:hlinkClick r:id="rId3"/>
              </a:rPr>
              <a:t>for</a:t>
            </a:r>
            <a:r>
              <a:rPr lang="hu-HU" dirty="0">
                <a:hlinkClick r:id="rId3"/>
              </a:rPr>
              <a:t> </a:t>
            </a:r>
            <a:r>
              <a:rPr lang="hu-HU" dirty="0" err="1">
                <a:hlinkClick r:id="rId3"/>
              </a:rPr>
              <a:t>Students</a:t>
            </a:r>
            <a:endParaRPr lang="en-U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/>
              <a:t>Windows vagy egyéb platformra alkalmazás fejlesztése</a:t>
            </a:r>
            <a:r>
              <a:rPr lang="sr-Latn-RS" dirty="0"/>
              <a:t> &gt;</a:t>
            </a:r>
            <a:r>
              <a:rPr lang="en-US" dirty="0"/>
              <a:t> Visual Studio </a:t>
            </a:r>
            <a:r>
              <a:rPr lang="hu-HU" dirty="0" err="1"/>
              <a:t>Code</a:t>
            </a:r>
            <a:endParaRPr lang="en-U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/>
              <a:t>Adatelemzés </a:t>
            </a:r>
            <a:r>
              <a:rPr lang="sr-Latn-RS" dirty="0"/>
              <a:t>&gt;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Azure Notebooks</a:t>
            </a:r>
            <a:endParaRPr lang="en-U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 err="1"/>
              <a:t>Azure</a:t>
            </a:r>
            <a:r>
              <a:rPr lang="hu-HU" dirty="0"/>
              <a:t> tréning </a:t>
            </a:r>
            <a:r>
              <a:rPr lang="sr-Latn-RS" dirty="0"/>
              <a:t>&gt;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Free Azure </a:t>
            </a:r>
            <a:r>
              <a:rPr lang="en-US" dirty="0" err="1">
                <a:hlinkClick r:id="rId5"/>
              </a:rPr>
              <a:t>training</a:t>
            </a:r>
            <a:r>
              <a:rPr lang="en-US" dirty="0" err="1"/>
              <a:t>I</a:t>
            </a:r>
            <a:r>
              <a:rPr lang="en-US" dirty="0"/>
              <a:t> </a:t>
            </a:r>
            <a:endParaRPr lang="sr-Latn-R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Azure</a:t>
            </a:r>
            <a:r>
              <a:rPr lang="hu-HU" dirty="0"/>
              <a:t> eszközök az oktatásban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01687" y="1530556"/>
            <a:ext cx="10588625" cy="470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01687" y="3789948"/>
            <a:ext cx="8918510" cy="468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2B007C-4432-42A8-9349-F8E6396A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csomag elemei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A2BAF0D-E308-42C3-B169-14C8AB20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04" y="1149162"/>
            <a:ext cx="10710192" cy="271013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C0DFB0B-8C0C-4B29-9B06-54FC59A6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79" y="3859299"/>
            <a:ext cx="10639492" cy="26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56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2B007C-4432-42A8-9349-F8E6396A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csomag elemei 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DBF66F6-2720-405B-A2BF-4E57B86D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8" y="1887256"/>
            <a:ext cx="10650353" cy="231112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4BDA5BE-72D1-43C4-8D64-7C6F1EC36D74}"/>
              </a:ext>
            </a:extLst>
          </p:cNvPr>
          <p:cNvSpPr/>
          <p:nvPr/>
        </p:nvSpPr>
        <p:spPr>
          <a:xfrm>
            <a:off x="791677" y="4455886"/>
            <a:ext cx="10481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További információk: </a:t>
            </a:r>
            <a:r>
              <a:rPr lang="hu-HU" dirty="0">
                <a:hlinkClick r:id="rId3"/>
              </a:rPr>
              <a:t>https://azure.microsoft.com/hu-hu/free/students/#free-products-section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6189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DD1BE01F-1606-48E8-9098-07DD20BC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B1D03D52-FCE0-4138-990E-9066ED1F1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Gyorselemzés: kutatási hipotézis felállítása, adattisztítási műveletek, feltáró adatvizualizáció</a:t>
            </a:r>
          </a:p>
          <a:p>
            <a:pPr lvl="1"/>
            <a:r>
              <a:rPr lang="hu-HU" dirty="0"/>
              <a:t>Táblázatkezelő-rendszer Excel, SPSS: gyors fejlesztés, átlátható, könnyen tanulható, elsősorban kis mintán működik jól, manapság már a kezelhető rekordok száma nem </a:t>
            </a:r>
            <a:r>
              <a:rPr lang="hu-HU" dirty="0" err="1"/>
              <a:t>korlátos</a:t>
            </a:r>
            <a:r>
              <a:rPr lang="hu-HU" dirty="0"/>
              <a:t> (elsősorban a memória szab határt, illetve tudnak csatlakozni online is az adatforráshoz), azonban a futtatás lassabb, hatékonyabba megjelenítés</a:t>
            </a:r>
          </a:p>
          <a:p>
            <a:pPr lvl="1"/>
            <a:r>
              <a:rPr lang="hu-HU" dirty="0"/>
              <a:t>Programozási nyelvek, adatkezelő könyvtárakkal: Python, R, Julia: gyors futtatás, működhet saját üzemeltetésben, felhőben vagy elosztottan is, az eszköztár a legteljesebb, nagyobb mintán is működőképes, alkalmas arra is, hogy a mintát a táblázat-kezelőbe is betöltsük</a:t>
            </a:r>
          </a:p>
          <a:p>
            <a:pPr lvl="1"/>
            <a:r>
              <a:rPr lang="hu-HU" dirty="0"/>
              <a:t>Üzleti intelligencia eszközök: </a:t>
            </a:r>
            <a:r>
              <a:rPr lang="hu-HU" dirty="0" err="1"/>
              <a:t>Power</a:t>
            </a:r>
            <a:r>
              <a:rPr lang="hu-HU" dirty="0"/>
              <a:t> BI, </a:t>
            </a:r>
            <a:r>
              <a:rPr lang="hu-HU" dirty="0" err="1"/>
              <a:t>Tableau</a:t>
            </a:r>
            <a:r>
              <a:rPr lang="hu-HU" dirty="0"/>
              <a:t>: hatékonyabb a megjelenítés, támogatnak programozási nyelveket is (Python, R), jól integrálható táblázatkezelővel és saját fejlesztési környezetbe is. </a:t>
            </a:r>
          </a:p>
          <a:p>
            <a:pPr lvl="1"/>
            <a:endParaRPr lang="hu-HU" dirty="0"/>
          </a:p>
          <a:p>
            <a:pPr lvl="1"/>
            <a:endParaRPr lang="hu-HU" dirty="0"/>
          </a:p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6D1FC1F-3C44-489D-9BAF-C22E4D69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0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FC7648-4E5F-4DB3-BC8D-EDC2AA53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40E3C8-9492-43DB-BF13-FFCF46ADF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Adatelemzés,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: algoritmusok kiválasztása, modell készítés, </a:t>
            </a:r>
          </a:p>
          <a:p>
            <a:pPr lvl="1"/>
            <a:r>
              <a:rPr lang="hu-HU" dirty="0" err="1"/>
              <a:t>Jupyter</a:t>
            </a:r>
            <a:r>
              <a:rPr lang="hu-HU" dirty="0"/>
              <a:t> Notebook </a:t>
            </a:r>
            <a:r>
              <a:rPr lang="hu-HU" dirty="0" err="1"/>
              <a:t>on-premise</a:t>
            </a:r>
            <a:r>
              <a:rPr lang="hu-HU" dirty="0"/>
              <a:t> vagy </a:t>
            </a:r>
            <a:r>
              <a:rPr lang="hu-HU" dirty="0" err="1"/>
              <a:t>cloud</a:t>
            </a:r>
            <a:r>
              <a:rPr lang="hu-HU" dirty="0"/>
              <a:t>, pl.: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r>
              <a:rPr lang="hu-HU" dirty="0"/>
              <a:t> fejlesztői környezettel: Python, R. Elsősorban közepes méretű projektek esetén jó.</a:t>
            </a:r>
          </a:p>
          <a:p>
            <a:pPr lvl="1"/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: felhős és </a:t>
            </a:r>
            <a:r>
              <a:rPr lang="hu-HU" dirty="0" err="1"/>
              <a:t>on-premise</a:t>
            </a:r>
            <a:r>
              <a:rPr lang="hu-HU" dirty="0"/>
              <a:t> szolgáltatáscsomag a legmodernebb nyílt forráskódú Python keretrendszereket használva, amilyen például a </a:t>
            </a:r>
            <a:r>
              <a:rPr lang="hu-HU" dirty="0" err="1"/>
              <a:t>PyTorch</a:t>
            </a:r>
            <a:r>
              <a:rPr lang="hu-HU" dirty="0"/>
              <a:t>, a </a:t>
            </a:r>
            <a:r>
              <a:rPr lang="hu-HU" dirty="0" err="1"/>
              <a:t>TensorFlow</a:t>
            </a:r>
            <a:r>
              <a:rPr lang="hu-HU" dirty="0"/>
              <a:t> vagy a </a:t>
            </a:r>
            <a:r>
              <a:rPr lang="hu-HU" dirty="0" err="1"/>
              <a:t>scikit-learn</a:t>
            </a:r>
            <a:r>
              <a:rPr lang="hu-HU" dirty="0"/>
              <a:t>. Nagyobb projektek esetén optimális, mert jól skálázható, </a:t>
            </a:r>
            <a:r>
              <a:rPr lang="hu-HU" dirty="0" err="1"/>
              <a:t>DevOps</a:t>
            </a:r>
            <a:r>
              <a:rPr lang="hu-HU" dirty="0"/>
              <a:t>-ot támogatja. </a:t>
            </a:r>
          </a:p>
          <a:p>
            <a:pPr lvl="1"/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r>
              <a:rPr lang="hu-HU" dirty="0"/>
              <a:t>: felhős szolgáltatáscsomag, fogd-és-vidd módszerrel gyorsan, előismeretek nélkül is lehet gépi tanulási modelleket készíteni, megosztani.</a:t>
            </a:r>
          </a:p>
          <a:p>
            <a:pPr lvl="1"/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Cognitive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: API-k, SDK-k és szolgáltatások, melyek segítségével a fejlesztők MI alkalmazásokat hozhatnak létre.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201E38D-DCC2-4B98-BDCE-76BCD241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4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DC30D3AC-26BF-4A2F-88CD-F25F4102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Excel adatelemzés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EA05FC26-290B-4226-99A4-7254F43878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22AC2EF-9199-48A3-AA78-3B797A8B4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09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206B88-2D31-4270-9BF2-319A9154C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Adattisztítás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1DC6261-9773-4BEF-9972-DC8B986ED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Keresés / csere</a:t>
            </a:r>
          </a:p>
          <a:p>
            <a:r>
              <a:rPr lang="hu-HU" dirty="0"/>
              <a:t>Tisztítás</a:t>
            </a:r>
          </a:p>
          <a:p>
            <a:pPr lvl="1"/>
            <a:r>
              <a:rPr lang="hu-HU" dirty="0"/>
              <a:t>TISZTÍT() – nem látható karaktereket töröl</a:t>
            </a:r>
          </a:p>
          <a:p>
            <a:pPr lvl="1"/>
            <a:r>
              <a:rPr lang="hu-HU" dirty="0"/>
              <a:t>KIMETSZ() – szóközöket töröl</a:t>
            </a:r>
          </a:p>
          <a:p>
            <a:pPr lvl="1"/>
            <a:r>
              <a:rPr lang="hu-HU" dirty="0"/>
              <a:t>JOBB(), BAL(), KÖZÉP(), HOSSZ()</a:t>
            </a:r>
          </a:p>
          <a:p>
            <a:pPr lvl="1"/>
            <a:r>
              <a:rPr lang="hu-HU" dirty="0"/>
              <a:t>ÖSSZEFŰZ()</a:t>
            </a:r>
          </a:p>
          <a:p>
            <a:pPr lvl="1"/>
            <a:r>
              <a:rPr lang="hu-HU" dirty="0"/>
              <a:t>FKERES(), VKERES(), HOL.VAN()</a:t>
            </a:r>
          </a:p>
          <a:p>
            <a:r>
              <a:rPr lang="hu-HU" dirty="0" err="1"/>
              <a:t>Autoszűrő</a:t>
            </a:r>
            <a:endParaRPr lang="hu-HU" dirty="0"/>
          </a:p>
          <a:p>
            <a:r>
              <a:rPr lang="hu-HU" dirty="0"/>
              <a:t>Feltételes formázás</a:t>
            </a:r>
          </a:p>
          <a:p>
            <a:r>
              <a:rPr lang="hu-HU" dirty="0"/>
              <a:t>Gyorselemzés </a:t>
            </a:r>
            <a:r>
              <a:rPr lang="hu-HU" dirty="0" err="1"/>
              <a:t>toolbar</a:t>
            </a:r>
            <a:endParaRPr lang="hu-HU" dirty="0"/>
          </a:p>
          <a:p>
            <a:r>
              <a:rPr lang="hu-HU" dirty="0"/>
              <a:t>Adat </a:t>
            </a:r>
            <a:r>
              <a:rPr lang="hu-HU" dirty="0" err="1"/>
              <a:t>validálás</a:t>
            </a:r>
            <a:r>
              <a:rPr lang="hu-HU" dirty="0"/>
              <a:t>: Adatok / Érvényesítés</a:t>
            </a:r>
          </a:p>
        </p:txBody>
      </p:sp>
    </p:spTree>
    <p:extLst>
      <p:ext uri="{BB962C8B-B14F-4D97-AF65-F5344CB8AC3E}">
        <p14:creationId xmlns:p14="http://schemas.microsoft.com/office/powerpoint/2010/main" val="356116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84A7E5-1033-46B2-8971-13157A18E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Adattisztítás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BF4BED-2D4D-46C2-8F22-A4216F91C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Duplikátumok</a:t>
            </a:r>
          </a:p>
          <a:p>
            <a:endParaRPr lang="hu-HU" dirty="0"/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293F7D21-8337-4260-8D9A-832F81A7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31" y="2021747"/>
            <a:ext cx="3707731" cy="415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346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14F066-4366-4B85-935A-7C5D6FE0786A}">
  <ds:schemaRefs>
    <ds:schemaRef ds:uri="740ca137-556d-4ba7-9f00-9f05a5f8f8b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9d5173b9-cce4-49bf-87fc-5ad4908b0ccf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4868</TotalTime>
  <Words>1258</Words>
  <Application>Microsoft Office PowerPoint</Application>
  <PresentationFormat>Szélesvásznú</PresentationFormat>
  <Paragraphs>268</Paragraphs>
  <Slides>46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2</vt:i4>
      </vt:variant>
      <vt:variant>
        <vt:lpstr>Diacímek</vt:lpstr>
      </vt:variant>
      <vt:variant>
        <vt:i4>46</vt:i4>
      </vt:variant>
    </vt:vector>
  </HeadingPairs>
  <TitlesOfParts>
    <vt:vector size="58" baseType="lpstr">
      <vt:lpstr>MS PGothic</vt:lpstr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Titillium</vt:lpstr>
      <vt:lpstr>Wingdings</vt:lpstr>
      <vt:lpstr>Thème Office</vt:lpstr>
      <vt:lpstr>Office Theme</vt:lpstr>
      <vt:lpstr>Mesterséges Intelligencia</vt:lpstr>
      <vt:lpstr>Adatelemzés folyamata</vt:lpstr>
      <vt:lpstr>Elemzési folyamat</vt:lpstr>
      <vt:lpstr>PowerPoint-bemutató</vt:lpstr>
      <vt:lpstr>Eszközök</vt:lpstr>
      <vt:lpstr>Eszközök</vt:lpstr>
      <vt:lpstr>Excel adatelemzés</vt:lpstr>
      <vt:lpstr>Adattisztítás</vt:lpstr>
      <vt:lpstr>Adattisztítás</vt:lpstr>
      <vt:lpstr>Adattisztítás</vt:lpstr>
      <vt:lpstr>Speciális karakterek</vt:lpstr>
      <vt:lpstr>PowerPoint-bemutató</vt:lpstr>
      <vt:lpstr>Analysis Toolpak</vt:lpstr>
      <vt:lpstr>Hisztogram</vt:lpstr>
      <vt:lpstr>Korreláció</vt:lpstr>
      <vt:lpstr>Kimutatás - Pivot</vt:lpstr>
      <vt:lpstr>Pivot szerkezete</vt:lpstr>
      <vt:lpstr>Mikor jó a kimutatás?</vt:lpstr>
      <vt:lpstr>PowerPoint-bemutató</vt:lpstr>
      <vt:lpstr>Este 11 után eladott sörök</vt:lpstr>
      <vt:lpstr>Gyorsvizsgálat</vt:lpstr>
      <vt:lpstr>Adatmodell</vt:lpstr>
      <vt:lpstr>PowerPivot</vt:lpstr>
      <vt:lpstr>PowerMap (Beszúrás / 3D térkép)</vt:lpstr>
      <vt:lpstr>Power Query</vt:lpstr>
      <vt:lpstr>Power Query</vt:lpstr>
      <vt:lpstr>Power Query</vt:lpstr>
      <vt:lpstr>Mi a cloud?</vt:lpstr>
      <vt:lpstr>Milyen előnyei és hátrányai vannak a felhő-szolgáltatások használatának</vt:lpstr>
      <vt:lpstr>Microsoft Azure Cloud Platform</vt:lpstr>
      <vt:lpstr>Felhőszolgáltatás modellek</vt:lpstr>
      <vt:lpstr>Azure szolgáltatások</vt:lpstr>
      <vt:lpstr>Jupyter Notebooks</vt:lpstr>
      <vt:lpstr>Jupyter Notebook</vt:lpstr>
      <vt:lpstr>Azure Notebooks</vt:lpstr>
      <vt:lpstr>Cortana Analytics Suite</vt:lpstr>
      <vt:lpstr>Azure AI és gépi tanulási szolgáltatásai</vt:lpstr>
      <vt:lpstr>Azure Cognitive Services API-k</vt:lpstr>
      <vt:lpstr>Azure Cognitive Services</vt:lpstr>
      <vt:lpstr>Azure Cognitive Services API-k</vt:lpstr>
      <vt:lpstr>Oktatásban elérhető szolgáltatások</vt:lpstr>
      <vt:lpstr>Hallgatók számára elérhető szolgáltatások</vt:lpstr>
      <vt:lpstr>Azure eszközök az oktatásban</vt:lpstr>
      <vt:lpstr>Azure for Students csomag elemei </vt:lpstr>
      <vt:lpstr>Azure for Students csomag elemei 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360</cp:revision>
  <cp:lastPrinted>2018-02-08T09:25:59Z</cp:lastPrinted>
  <dcterms:created xsi:type="dcterms:W3CDTF">2018-02-01T14:05:08Z</dcterms:created>
  <dcterms:modified xsi:type="dcterms:W3CDTF">2019-04-23T11:24:17Z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